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6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43372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342008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089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363970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460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235343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364440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126604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289550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7043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42715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77412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228653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422556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197495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9F5FACD-49BB-47FD-8EA7-C28B469F176C}" type="datetimeFigureOut">
              <a:rPr lang="zh-TW" altLang="en-US" smtClean="0"/>
              <a:t>2023/9/26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198112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F5FACD-49BB-47FD-8EA7-C28B469F176C}" type="datetimeFigureOut">
              <a:rPr lang="zh-TW" altLang="en-US" smtClean="0"/>
              <a:t>2023/9/26</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58BDB1-F0B0-4F70-B07A-22B14F45E7DA}" type="slidenum">
              <a:rPr lang="zh-TW" altLang="en-US" smtClean="0"/>
              <a:t>‹#›</a:t>
            </a:fld>
            <a:endParaRPr lang="zh-TW" altLang="en-US"/>
          </a:p>
        </p:txBody>
      </p:sp>
    </p:spTree>
    <p:extLst>
      <p:ext uri="{BB962C8B-B14F-4D97-AF65-F5344CB8AC3E}">
        <p14:creationId xmlns:p14="http://schemas.microsoft.com/office/powerpoint/2010/main" val="2448319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zwp.wda.gov.tw/wcfonline/wSite/Control?function=Index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07067" y="2404534"/>
            <a:ext cx="7128933" cy="1646302"/>
          </a:xfrm>
        </p:spPr>
        <p:txBody>
          <a:bodyPr/>
          <a:lstStyle/>
          <a:p>
            <a:r>
              <a:rPr lang="en-US" altLang="zh-TW" dirty="0" smtClean="0"/>
              <a:t>Applying for a Work Permit in Taiwan </a:t>
            </a:r>
            <a:endParaRPr lang="zh-TW" altLang="en-US" dirty="0"/>
          </a:p>
        </p:txBody>
      </p:sp>
      <p:sp>
        <p:nvSpPr>
          <p:cNvPr id="3" name="副標題 2"/>
          <p:cNvSpPr>
            <a:spLocks noGrp="1"/>
          </p:cNvSpPr>
          <p:nvPr>
            <p:ph type="subTitle" idx="1"/>
          </p:nvPr>
        </p:nvSpPr>
        <p:spPr>
          <a:xfrm>
            <a:off x="1981200" y="4274739"/>
            <a:ext cx="7766936" cy="1096899"/>
          </a:xfrm>
        </p:spPr>
        <p:txBody>
          <a:bodyPr>
            <a:normAutofit/>
          </a:bodyPr>
          <a:lstStyle/>
          <a:p>
            <a:r>
              <a:rPr lang="en-US" altLang="zh-TW" sz="2800" dirty="0" smtClean="0"/>
              <a:t>For foreign students</a:t>
            </a:r>
            <a:endParaRPr lang="zh-TW" altLang="en-US" sz="2800" dirty="0"/>
          </a:p>
        </p:txBody>
      </p:sp>
    </p:spTree>
    <p:extLst>
      <p:ext uri="{BB962C8B-B14F-4D97-AF65-F5344CB8AC3E}">
        <p14:creationId xmlns:p14="http://schemas.microsoft.com/office/powerpoint/2010/main" val="423483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Visit the webpage and create an account</a:t>
            </a:r>
            <a:endParaRPr lang="zh-TW" altLang="en-US" dirty="0"/>
          </a:p>
        </p:txBody>
      </p:sp>
      <p:sp>
        <p:nvSpPr>
          <p:cNvPr id="3" name="內容版面配置區 2"/>
          <p:cNvSpPr>
            <a:spLocks noGrp="1"/>
          </p:cNvSpPr>
          <p:nvPr>
            <p:ph idx="1"/>
          </p:nvPr>
        </p:nvSpPr>
        <p:spPr>
          <a:xfrm>
            <a:off x="460375" y="1466323"/>
            <a:ext cx="5759803" cy="3880773"/>
          </a:xfrm>
        </p:spPr>
        <p:txBody>
          <a:bodyPr/>
          <a:lstStyle/>
          <a:p>
            <a:r>
              <a:rPr lang="en-US" altLang="zh-TW" dirty="0" smtClean="0"/>
              <a:t>Use the following link to access </a:t>
            </a:r>
            <a:r>
              <a:rPr lang="en-US" altLang="zh-TW" dirty="0"/>
              <a:t>the website </a:t>
            </a:r>
            <a:r>
              <a:rPr lang="en-US" altLang="zh-TW" dirty="0">
                <a:hlinkClick r:id="rId2"/>
              </a:rPr>
              <a:t>https://</a:t>
            </a:r>
            <a:r>
              <a:rPr lang="en-US" altLang="zh-TW" dirty="0" smtClean="0">
                <a:hlinkClick r:id="rId2"/>
              </a:rPr>
              <a:t>ezwp.wda.gov.tw/wcfonline/wSite/Control?function=IndexPage</a:t>
            </a:r>
            <a:endParaRPr lang="en-US" altLang="zh-TW" dirty="0" smtClean="0"/>
          </a:p>
          <a:p>
            <a:endParaRPr lang="en-US" altLang="zh-TW" dirty="0"/>
          </a:p>
          <a:p>
            <a:r>
              <a:rPr lang="en-US" altLang="zh-TW" dirty="0" smtClean="0"/>
              <a:t>Select “Work Permit for Foreign Students, Overseas Chinese Students and Ethnic Chinese Students” </a:t>
            </a:r>
            <a:endParaRPr lang="zh-TW" altLang="en-US" dirty="0"/>
          </a:p>
        </p:txBody>
      </p:sp>
      <p:sp>
        <p:nvSpPr>
          <p:cNvPr id="4" name="AutoShape 2" descr="https://mail.google.com/mail/u/0?ui=2&amp;ik=80d632722d&amp;attid=0.1.1&amp;permmsgid=msg-f:1778083890708023415&amp;th=18ad05e0be7f0877&amp;view=fimg&amp;fur=ip&amp;sz=s0-l75-ft&amp;attbid=ANGjdJ88qB_9er8f-soLH-s8gaG7yJPT3WLS32fe_p8EvDVi903ga2QfxLGNgsRP9ZaKWKB73AwCqsuPGdSfJoagEFYWUEaRfgLEklM53tzfYuofI6hxpLH6UyVyBis&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a:blip r:embed="rId3"/>
          <a:stretch>
            <a:fillRect/>
          </a:stretch>
        </p:blipFill>
        <p:spPr>
          <a:xfrm>
            <a:off x="6301670" y="1930400"/>
            <a:ext cx="5619217" cy="3320697"/>
          </a:xfrm>
          <a:prstGeom prst="rect">
            <a:avLst/>
          </a:prstGeom>
        </p:spPr>
      </p:pic>
    </p:spTree>
    <p:extLst>
      <p:ext uri="{BB962C8B-B14F-4D97-AF65-F5344CB8AC3E}">
        <p14:creationId xmlns:p14="http://schemas.microsoft.com/office/powerpoint/2010/main" val="415404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Start your application </a:t>
            </a:r>
            <a:endParaRPr lang="zh-TW" altLang="en-US" dirty="0"/>
          </a:p>
        </p:txBody>
      </p:sp>
      <p:sp>
        <p:nvSpPr>
          <p:cNvPr id="3" name="內容版面配置區 2"/>
          <p:cNvSpPr>
            <a:spLocks noGrp="1"/>
          </p:cNvSpPr>
          <p:nvPr>
            <p:ph idx="1"/>
          </p:nvPr>
        </p:nvSpPr>
        <p:spPr>
          <a:xfrm>
            <a:off x="677334" y="2160589"/>
            <a:ext cx="4131733" cy="3880773"/>
          </a:xfrm>
        </p:spPr>
        <p:txBody>
          <a:bodyPr/>
          <a:lstStyle/>
          <a:p>
            <a:r>
              <a:rPr lang="en-US" altLang="zh-TW" dirty="0" smtClean="0"/>
              <a:t>Select “New Application and Management” then select “Student Application Management”</a:t>
            </a:r>
            <a:endParaRPr lang="zh-TW" altLang="en-US" dirty="0"/>
          </a:p>
        </p:txBody>
      </p:sp>
      <p:pic>
        <p:nvPicPr>
          <p:cNvPr id="4" name="圖片 3"/>
          <p:cNvPicPr>
            <a:picLocks noChangeAspect="1"/>
          </p:cNvPicPr>
          <p:nvPr/>
        </p:nvPicPr>
        <p:blipFill>
          <a:blip r:embed="rId2"/>
          <a:stretch>
            <a:fillRect/>
          </a:stretch>
        </p:blipFill>
        <p:spPr>
          <a:xfrm>
            <a:off x="5046133" y="2444594"/>
            <a:ext cx="6976533" cy="3922339"/>
          </a:xfrm>
          <a:prstGeom prst="rect">
            <a:avLst/>
          </a:prstGeom>
        </p:spPr>
      </p:pic>
    </p:spTree>
    <p:extLst>
      <p:ext uri="{BB962C8B-B14F-4D97-AF65-F5344CB8AC3E}">
        <p14:creationId xmlns:p14="http://schemas.microsoft.com/office/powerpoint/2010/main" val="377271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1 – Personal information</a:t>
            </a:r>
            <a:endParaRPr lang="zh-TW" altLang="en-US" dirty="0"/>
          </a:p>
        </p:txBody>
      </p:sp>
      <p:sp>
        <p:nvSpPr>
          <p:cNvPr id="3" name="內容版面配置區 2"/>
          <p:cNvSpPr>
            <a:spLocks noGrp="1"/>
          </p:cNvSpPr>
          <p:nvPr>
            <p:ph idx="1"/>
          </p:nvPr>
        </p:nvSpPr>
        <p:spPr/>
        <p:txBody>
          <a:bodyPr/>
          <a:lstStyle/>
          <a:p>
            <a:r>
              <a:rPr lang="en-US" altLang="zh-TW" dirty="0" smtClean="0"/>
              <a:t>Select “Apply for an account” and fill in your</a:t>
            </a:r>
          </a:p>
          <a:p>
            <a:pPr marL="0" indent="0">
              <a:buNone/>
            </a:pPr>
            <a:r>
              <a:rPr lang="en-US" altLang="zh-TW" dirty="0"/>
              <a:t>p</a:t>
            </a:r>
            <a:r>
              <a:rPr lang="en-US" altLang="zh-TW" dirty="0" smtClean="0"/>
              <a:t>ersonal information. Your ARC number can be used for</a:t>
            </a:r>
          </a:p>
          <a:p>
            <a:pPr marL="0" indent="0">
              <a:buNone/>
            </a:pPr>
            <a:r>
              <a:rPr lang="en-US" altLang="zh-TW" dirty="0" smtClean="0"/>
              <a:t>both your “account number” and the “UI number”</a:t>
            </a:r>
            <a:endParaRPr lang="zh-TW" altLang="en-US" dirty="0"/>
          </a:p>
        </p:txBody>
      </p:sp>
      <p:pic>
        <p:nvPicPr>
          <p:cNvPr id="5" name="圖片 4"/>
          <p:cNvPicPr>
            <a:picLocks noChangeAspect="1"/>
          </p:cNvPicPr>
          <p:nvPr/>
        </p:nvPicPr>
        <p:blipFill>
          <a:blip r:embed="rId2"/>
          <a:stretch>
            <a:fillRect/>
          </a:stretch>
        </p:blipFill>
        <p:spPr>
          <a:xfrm>
            <a:off x="6862984" y="216713"/>
            <a:ext cx="5329016" cy="6217954"/>
          </a:xfrm>
          <a:prstGeom prst="rect">
            <a:avLst/>
          </a:prstGeom>
        </p:spPr>
      </p:pic>
    </p:spTree>
    <p:extLst>
      <p:ext uri="{BB962C8B-B14F-4D97-AF65-F5344CB8AC3E}">
        <p14:creationId xmlns:p14="http://schemas.microsoft.com/office/powerpoint/2010/main" val="44041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2 – School Information</a:t>
            </a:r>
            <a:endParaRPr lang="zh-TW" altLang="en-US" dirty="0"/>
          </a:p>
        </p:txBody>
      </p:sp>
      <p:sp>
        <p:nvSpPr>
          <p:cNvPr id="3" name="內容版面配置區 2"/>
          <p:cNvSpPr>
            <a:spLocks noGrp="1"/>
          </p:cNvSpPr>
          <p:nvPr>
            <p:ph idx="1"/>
          </p:nvPr>
        </p:nvSpPr>
        <p:spPr/>
        <p:txBody>
          <a:bodyPr/>
          <a:lstStyle/>
          <a:p>
            <a:r>
              <a:rPr lang="en-US" altLang="zh-TW" dirty="0" smtClean="0"/>
              <a:t>Enter your school information </a:t>
            </a:r>
            <a:endParaRPr lang="zh-TW" altLang="en-US" dirty="0"/>
          </a:p>
        </p:txBody>
      </p:sp>
      <p:pic>
        <p:nvPicPr>
          <p:cNvPr id="4" name="圖片 3"/>
          <p:cNvPicPr>
            <a:picLocks noChangeAspect="1"/>
          </p:cNvPicPr>
          <p:nvPr/>
        </p:nvPicPr>
        <p:blipFill>
          <a:blip r:embed="rId2"/>
          <a:stretch>
            <a:fillRect/>
          </a:stretch>
        </p:blipFill>
        <p:spPr>
          <a:xfrm>
            <a:off x="6211891" y="3364073"/>
            <a:ext cx="5844642" cy="3493927"/>
          </a:xfrm>
          <a:prstGeom prst="rect">
            <a:avLst/>
          </a:prstGeom>
        </p:spPr>
      </p:pic>
      <p:pic>
        <p:nvPicPr>
          <p:cNvPr id="5" name="圖片 4"/>
          <p:cNvPicPr>
            <a:picLocks noChangeAspect="1"/>
          </p:cNvPicPr>
          <p:nvPr/>
        </p:nvPicPr>
        <p:blipFill>
          <a:blip r:embed="rId3"/>
          <a:stretch>
            <a:fillRect/>
          </a:stretch>
        </p:blipFill>
        <p:spPr>
          <a:xfrm>
            <a:off x="143847" y="3364073"/>
            <a:ext cx="5923931" cy="3493927"/>
          </a:xfrm>
          <a:prstGeom prst="rect">
            <a:avLst/>
          </a:prstGeom>
        </p:spPr>
      </p:pic>
    </p:spTree>
    <p:extLst>
      <p:ext uri="{BB962C8B-B14F-4D97-AF65-F5344CB8AC3E}">
        <p14:creationId xmlns:p14="http://schemas.microsoft.com/office/powerpoint/2010/main" val="439589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3 – Application form of work permit information </a:t>
            </a:r>
            <a:endParaRPr lang="zh-TW" altLang="en-US" dirty="0"/>
          </a:p>
        </p:txBody>
      </p:sp>
      <p:sp>
        <p:nvSpPr>
          <p:cNvPr id="3" name="內容版面配置區 2"/>
          <p:cNvSpPr>
            <a:spLocks noGrp="1"/>
          </p:cNvSpPr>
          <p:nvPr>
            <p:ph idx="1"/>
          </p:nvPr>
        </p:nvSpPr>
        <p:spPr>
          <a:xfrm>
            <a:off x="677333" y="2160589"/>
            <a:ext cx="8957733" cy="3880773"/>
          </a:xfrm>
        </p:spPr>
        <p:txBody>
          <a:bodyPr/>
          <a:lstStyle/>
          <a:p>
            <a:r>
              <a:rPr lang="en-US" altLang="zh-TW" dirty="0" smtClean="0"/>
              <a:t>Select application type etc. Choose to receive an electronic copy </a:t>
            </a:r>
          </a:p>
          <a:p>
            <a:pPr>
              <a:buFontTx/>
              <a:buChar char="-"/>
            </a:pPr>
            <a:r>
              <a:rPr lang="en-US" altLang="zh-TW" dirty="0" smtClean="0"/>
              <a:t>No need to enter “886” as the first three digits of your Taiwanese phone number</a:t>
            </a:r>
          </a:p>
          <a:p>
            <a:pPr>
              <a:buFontTx/>
              <a:buChar char="-"/>
            </a:pPr>
            <a:r>
              <a:rPr lang="en-US" altLang="zh-TW" dirty="0" smtClean="0"/>
              <a:t>Choose the electronic document </a:t>
            </a:r>
            <a:endParaRPr lang="en-US" altLang="zh-TW" dirty="0"/>
          </a:p>
        </p:txBody>
      </p:sp>
      <p:pic>
        <p:nvPicPr>
          <p:cNvPr id="5" name="圖片 4"/>
          <p:cNvPicPr>
            <a:picLocks noChangeAspect="1"/>
          </p:cNvPicPr>
          <p:nvPr/>
        </p:nvPicPr>
        <p:blipFill>
          <a:blip r:embed="rId2"/>
          <a:stretch>
            <a:fillRect/>
          </a:stretch>
        </p:blipFill>
        <p:spPr>
          <a:xfrm>
            <a:off x="5988051" y="3370023"/>
            <a:ext cx="6045905" cy="3487977"/>
          </a:xfrm>
          <a:prstGeom prst="rect">
            <a:avLst/>
          </a:prstGeom>
        </p:spPr>
      </p:pic>
      <p:pic>
        <p:nvPicPr>
          <p:cNvPr id="7" name="圖片 6"/>
          <p:cNvPicPr>
            <a:picLocks noChangeAspect="1"/>
          </p:cNvPicPr>
          <p:nvPr/>
        </p:nvPicPr>
        <p:blipFill>
          <a:blip r:embed="rId3"/>
          <a:stretch>
            <a:fillRect/>
          </a:stretch>
        </p:blipFill>
        <p:spPr>
          <a:xfrm>
            <a:off x="79021" y="3370024"/>
            <a:ext cx="6062135" cy="3487976"/>
          </a:xfrm>
          <a:prstGeom prst="rect">
            <a:avLst/>
          </a:prstGeom>
        </p:spPr>
      </p:pic>
    </p:spTree>
    <p:extLst>
      <p:ext uri="{BB962C8B-B14F-4D97-AF65-F5344CB8AC3E}">
        <p14:creationId xmlns:p14="http://schemas.microsoft.com/office/powerpoint/2010/main" val="156461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4 – Upload files </a:t>
            </a:r>
            <a:endParaRPr lang="zh-TW" altLang="en-US" dirty="0"/>
          </a:p>
        </p:txBody>
      </p:sp>
      <p:sp>
        <p:nvSpPr>
          <p:cNvPr id="3" name="內容版面配置區 2"/>
          <p:cNvSpPr>
            <a:spLocks noGrp="1"/>
          </p:cNvSpPr>
          <p:nvPr>
            <p:ph idx="1"/>
          </p:nvPr>
        </p:nvSpPr>
        <p:spPr/>
        <p:txBody>
          <a:bodyPr/>
          <a:lstStyle/>
          <a:p>
            <a:r>
              <a:rPr lang="en-US" altLang="zh-TW" dirty="0" smtClean="0"/>
              <a:t>You will need to upload a scan of your documents as PDF files. Be sure to get both front and back of </a:t>
            </a:r>
            <a:r>
              <a:rPr lang="en-US" altLang="zh-TW" b="1" dirty="0" smtClean="0"/>
              <a:t>both</a:t>
            </a:r>
            <a:r>
              <a:rPr lang="en-US" altLang="zh-TW" dirty="0" smtClean="0"/>
              <a:t> your ARC and student ID. You can submit more than one file to each category. </a:t>
            </a:r>
          </a:p>
          <a:p>
            <a:r>
              <a:rPr lang="en-US" altLang="zh-TW" dirty="0" smtClean="0"/>
              <a:t>The back of your student ID </a:t>
            </a:r>
            <a:r>
              <a:rPr lang="en-US" altLang="zh-TW" b="1" dirty="0" smtClean="0"/>
              <a:t>must</a:t>
            </a:r>
            <a:r>
              <a:rPr lang="en-US" altLang="zh-TW" dirty="0" smtClean="0"/>
              <a:t> be up to date with its stamps </a:t>
            </a:r>
          </a:p>
          <a:p>
            <a:endParaRPr lang="zh-TW" altLang="en-US" dirty="0"/>
          </a:p>
        </p:txBody>
      </p:sp>
      <p:pic>
        <p:nvPicPr>
          <p:cNvPr id="4" name="圖片 3"/>
          <p:cNvPicPr>
            <a:picLocks noChangeAspect="1"/>
          </p:cNvPicPr>
          <p:nvPr/>
        </p:nvPicPr>
        <p:blipFill>
          <a:blip r:embed="rId2"/>
          <a:stretch>
            <a:fillRect/>
          </a:stretch>
        </p:blipFill>
        <p:spPr>
          <a:xfrm>
            <a:off x="286220" y="5020060"/>
            <a:ext cx="2805112" cy="1805159"/>
          </a:xfrm>
          <a:prstGeom prst="rect">
            <a:avLst/>
          </a:prstGeom>
        </p:spPr>
      </p:pic>
      <p:pic>
        <p:nvPicPr>
          <p:cNvPr id="5" name="圖片 4"/>
          <p:cNvPicPr>
            <a:picLocks noChangeAspect="1"/>
          </p:cNvPicPr>
          <p:nvPr/>
        </p:nvPicPr>
        <p:blipFill>
          <a:blip r:embed="rId3"/>
          <a:stretch>
            <a:fillRect/>
          </a:stretch>
        </p:blipFill>
        <p:spPr>
          <a:xfrm>
            <a:off x="3091332" y="5052841"/>
            <a:ext cx="2756407" cy="1805159"/>
          </a:xfrm>
          <a:prstGeom prst="rect">
            <a:avLst/>
          </a:prstGeom>
        </p:spPr>
      </p:pic>
      <p:pic>
        <p:nvPicPr>
          <p:cNvPr id="6" name="圖片 5"/>
          <p:cNvPicPr>
            <a:picLocks noChangeAspect="1"/>
          </p:cNvPicPr>
          <p:nvPr/>
        </p:nvPicPr>
        <p:blipFill>
          <a:blip r:embed="rId4"/>
          <a:stretch>
            <a:fillRect/>
          </a:stretch>
        </p:blipFill>
        <p:spPr>
          <a:xfrm>
            <a:off x="5880334" y="5024214"/>
            <a:ext cx="2938363" cy="1862411"/>
          </a:xfrm>
          <a:prstGeom prst="rect">
            <a:avLst/>
          </a:prstGeom>
        </p:spPr>
      </p:pic>
      <p:pic>
        <p:nvPicPr>
          <p:cNvPr id="7" name="圖片 6"/>
          <p:cNvPicPr>
            <a:picLocks noChangeAspect="1"/>
          </p:cNvPicPr>
          <p:nvPr/>
        </p:nvPicPr>
        <p:blipFill>
          <a:blip r:embed="rId5"/>
          <a:stretch>
            <a:fillRect/>
          </a:stretch>
        </p:blipFill>
        <p:spPr>
          <a:xfrm>
            <a:off x="8851292" y="4995589"/>
            <a:ext cx="2983370" cy="1854102"/>
          </a:xfrm>
          <a:prstGeom prst="rect">
            <a:avLst/>
          </a:prstGeom>
        </p:spPr>
      </p:pic>
    </p:spTree>
    <p:extLst>
      <p:ext uri="{BB962C8B-B14F-4D97-AF65-F5344CB8AC3E}">
        <p14:creationId xmlns:p14="http://schemas.microsoft.com/office/powerpoint/2010/main" val="112790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5 – Examination Fee</a:t>
            </a:r>
            <a:endParaRPr lang="zh-TW" altLang="en-US" dirty="0"/>
          </a:p>
        </p:txBody>
      </p:sp>
      <p:sp>
        <p:nvSpPr>
          <p:cNvPr id="3" name="內容版面配置區 2"/>
          <p:cNvSpPr>
            <a:spLocks noGrp="1"/>
          </p:cNvSpPr>
          <p:nvPr>
            <p:ph idx="1"/>
          </p:nvPr>
        </p:nvSpPr>
        <p:spPr>
          <a:xfrm>
            <a:off x="304801" y="1444759"/>
            <a:ext cx="5745032" cy="3880773"/>
          </a:xfrm>
        </p:spPr>
        <p:txBody>
          <a:bodyPr/>
          <a:lstStyle/>
          <a:p>
            <a:r>
              <a:rPr lang="en-US" altLang="zh-TW" dirty="0" smtClean="0"/>
              <a:t>You will need to pay a 100 NTD before your application can be reviewed. You can pay this fee in different ways, but it is recommended to simply use the school’s </a:t>
            </a:r>
            <a:r>
              <a:rPr lang="en-US" altLang="zh-TW" dirty="0" err="1" smtClean="0"/>
              <a:t>atm</a:t>
            </a:r>
            <a:r>
              <a:rPr lang="en-US" altLang="zh-TW" dirty="0" smtClean="0"/>
              <a:t> machine to transfer funds. Input the information given to make the transfer at the atm. If you are unfamiliar with this process, ask someone to help you. </a:t>
            </a:r>
          </a:p>
          <a:p>
            <a:endParaRPr lang="en-US" altLang="zh-TW" dirty="0"/>
          </a:p>
          <a:p>
            <a:r>
              <a:rPr lang="en-US" altLang="zh-TW" dirty="0" smtClean="0"/>
              <a:t>After payment, do not forget to finally submit your application for review by the school. If any information or materials are incomplete, your application will be sent back to you for revision. </a:t>
            </a:r>
          </a:p>
        </p:txBody>
      </p:sp>
      <p:pic>
        <p:nvPicPr>
          <p:cNvPr id="5" name="圖片 4"/>
          <p:cNvPicPr>
            <a:picLocks noChangeAspect="1"/>
          </p:cNvPicPr>
          <p:nvPr/>
        </p:nvPicPr>
        <p:blipFill>
          <a:blip r:embed="rId2"/>
          <a:stretch>
            <a:fillRect/>
          </a:stretch>
        </p:blipFill>
        <p:spPr>
          <a:xfrm>
            <a:off x="6244760" y="3793066"/>
            <a:ext cx="5947240" cy="3064933"/>
          </a:xfrm>
          <a:prstGeom prst="rect">
            <a:avLst/>
          </a:prstGeom>
        </p:spPr>
      </p:pic>
    </p:spTree>
    <p:extLst>
      <p:ext uri="{BB962C8B-B14F-4D97-AF65-F5344CB8AC3E}">
        <p14:creationId xmlns:p14="http://schemas.microsoft.com/office/powerpoint/2010/main" val="3127523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Step 6 – Application Review</a:t>
            </a:r>
            <a:endParaRPr lang="zh-TW" altLang="en-US" dirty="0"/>
          </a:p>
        </p:txBody>
      </p:sp>
      <p:sp>
        <p:nvSpPr>
          <p:cNvPr id="3" name="內容版面配置區 2"/>
          <p:cNvSpPr>
            <a:spLocks noGrp="1"/>
          </p:cNvSpPr>
          <p:nvPr>
            <p:ph idx="1"/>
          </p:nvPr>
        </p:nvSpPr>
        <p:spPr/>
        <p:txBody>
          <a:bodyPr/>
          <a:lstStyle/>
          <a:p>
            <a:r>
              <a:rPr lang="en-US" altLang="zh-TW" dirty="0" smtClean="0"/>
              <a:t>You will receive an email once your application has been approved. The process could take up to two weeks but may be approved sooner. </a:t>
            </a:r>
          </a:p>
          <a:p>
            <a:endParaRPr lang="en-US" altLang="zh-TW" dirty="0"/>
          </a:p>
          <a:p>
            <a:r>
              <a:rPr lang="en-US" altLang="zh-TW" dirty="0" smtClean="0"/>
              <a:t>Once you receive an electronic file, you must upload it to the school system. </a:t>
            </a:r>
            <a:endParaRPr lang="zh-TW" altLang="en-US" dirty="0"/>
          </a:p>
        </p:txBody>
      </p:sp>
    </p:spTree>
    <p:extLst>
      <p:ext uri="{BB962C8B-B14F-4D97-AF65-F5344CB8AC3E}">
        <p14:creationId xmlns:p14="http://schemas.microsoft.com/office/powerpoint/2010/main" val="33170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TotalTime>
  <Words>362</Words>
  <Application>Microsoft Office PowerPoint</Application>
  <PresentationFormat>寬螢幕</PresentationFormat>
  <Paragraphs>29</Paragraphs>
  <Slides>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vt:i4>
      </vt:variant>
    </vt:vector>
  </HeadingPairs>
  <TitlesOfParts>
    <vt:vector size="14" baseType="lpstr">
      <vt:lpstr>微軟正黑體</vt:lpstr>
      <vt:lpstr>Arial</vt:lpstr>
      <vt:lpstr>Trebuchet MS</vt:lpstr>
      <vt:lpstr>Wingdings 3</vt:lpstr>
      <vt:lpstr>多面向</vt:lpstr>
      <vt:lpstr>Applying for a Work Permit in Taiwan </vt:lpstr>
      <vt:lpstr>Visit the webpage and create an account</vt:lpstr>
      <vt:lpstr>Start your application </vt:lpstr>
      <vt:lpstr>Step 1 – Personal information</vt:lpstr>
      <vt:lpstr>Step 2 – School Information</vt:lpstr>
      <vt:lpstr>Step 3 – Application form of work permit information </vt:lpstr>
      <vt:lpstr>Step 4 – Upload files </vt:lpstr>
      <vt:lpstr>Step 5 – Examination Fee</vt:lpstr>
      <vt:lpstr>Step 6 – Application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a Work Permit in Taiwan</dc:title>
  <dc:creator>root</dc:creator>
  <cp:lastModifiedBy>root</cp:lastModifiedBy>
  <cp:revision>9</cp:revision>
  <dcterms:created xsi:type="dcterms:W3CDTF">2023-09-26T07:08:40Z</dcterms:created>
  <dcterms:modified xsi:type="dcterms:W3CDTF">2023-09-26T08:31:14Z</dcterms:modified>
</cp:coreProperties>
</file>