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5" r:id="rId6"/>
    <p:sldId id="293" r:id="rId7"/>
    <p:sldId id="291" r:id="rId8"/>
    <p:sldId id="275" r:id="rId9"/>
    <p:sldId id="278" r:id="rId10"/>
    <p:sldId id="279" r:id="rId11"/>
    <p:sldId id="295" r:id="rId12"/>
    <p:sldId id="290" r:id="rId13"/>
    <p:sldId id="262" r:id="rId14"/>
    <p:sldId id="267" r:id="rId15"/>
    <p:sldId id="288" r:id="rId1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7942"/>
    <a:srgbClr val="FFF0C1"/>
    <a:srgbClr val="FF7E79"/>
    <a:srgbClr val="F3D48E"/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84"/>
    <p:restoredTop sz="94694"/>
  </p:normalViewPr>
  <p:slideViewPr>
    <p:cSldViewPr snapToGrid="0" snapToObjects="1">
      <p:cViewPr varScale="1">
        <p:scale>
          <a:sx n="152" d="100"/>
          <a:sy n="152" d="100"/>
        </p:scale>
        <p:origin x="17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F818AE-468A-BE4D-8813-C05964695E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F8A19AF-E6A5-894F-A963-E74DD9C5D9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F4CC59A-EDCA-E84E-9183-0ED22EA73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2355-4CED-A348-AAE2-A1FB9E007DE9}" type="datetimeFigureOut">
              <a:rPr kumimoji="1" lang="zh-TW" altLang="en-US" smtClean="0"/>
              <a:t>2025/2/25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DE5D5FD-A288-D941-A3FD-A50D8F327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648F21C-A44C-CA46-92D9-4FB1ADE33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4839-A9FC-6241-86B8-74DA48CAC6A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2378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07FFD0-A0E0-8449-96EE-1CDDB2DCB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97214EF-4D23-8D46-B4CB-9B967EB30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964D439-5EE9-F741-98D1-6E501AC8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2355-4CED-A348-AAE2-A1FB9E007DE9}" type="datetimeFigureOut">
              <a:rPr kumimoji="1" lang="zh-TW" altLang="en-US" smtClean="0"/>
              <a:t>2025/2/25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F2C9B55-8C78-2D4C-93E4-68B2E491E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2B39581-AD99-3248-931C-5D7F37BFC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4839-A9FC-6241-86B8-74DA48CAC6A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05732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79BD8800-666D-DE48-AD34-0B3D96E6FA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B53D4A7-6EC9-6B46-B8FA-B0F7A06954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213D2CF-B8F2-384F-93E2-3221961CE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2355-4CED-A348-AAE2-A1FB9E007DE9}" type="datetimeFigureOut">
              <a:rPr kumimoji="1" lang="zh-TW" altLang="en-US" smtClean="0"/>
              <a:t>2025/2/25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54C9260-0896-B547-9900-09056FCA7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9EF8EA9-E1C7-D449-B93C-A23B24E38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4839-A9FC-6241-86B8-74DA48CAC6A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66734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76A375-B513-8E4E-A724-517DD3F98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F23AFEF-518C-5340-9B46-0849C5B01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5910D82-56C4-BF47-9D50-4BFA93BD3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2355-4CED-A348-AAE2-A1FB9E007DE9}" type="datetimeFigureOut">
              <a:rPr kumimoji="1" lang="zh-TW" altLang="en-US" smtClean="0"/>
              <a:t>2025/2/25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0175B25-6EF4-6A4F-A40B-0C2D4F290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624BA98-67F2-1E41-9DAD-580286D4C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4839-A9FC-6241-86B8-74DA48CAC6A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41207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0C594E-2660-C84B-8DB4-B475D402E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602632E-31CE-A84C-BCE9-85DEBC190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30083FA-F567-0744-B852-8CDA5BC5D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2355-4CED-A348-AAE2-A1FB9E007DE9}" type="datetimeFigureOut">
              <a:rPr kumimoji="1" lang="zh-TW" altLang="en-US" smtClean="0"/>
              <a:t>2025/2/25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31FD6A4-FF3A-D145-AD52-8734B0F1D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BF5F4AB-FF4B-0B49-BAF0-A3D2311F6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4839-A9FC-6241-86B8-74DA48CAC6A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04612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91B0B3-73D4-9744-AAC2-196B2E9AD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F14688A-0574-5744-812F-E314285A4B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E8E6AAB-F22C-E645-987A-30D6A7BB0A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4BFF978-0C23-CE44-A923-5243DAE04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2355-4CED-A348-AAE2-A1FB9E007DE9}" type="datetimeFigureOut">
              <a:rPr kumimoji="1" lang="zh-TW" altLang="en-US" smtClean="0"/>
              <a:t>2025/2/25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FE8F394-8AF0-B249-A41E-8275C26FC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52E6499-4BA6-BA4E-B57C-24FDFA0D9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4839-A9FC-6241-86B8-74DA48CAC6A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821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97229DE-91BC-4F44-86D9-E466C184E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F99A3C7-5495-A541-B74A-A1F2457BA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355CF1C-066A-F543-8625-E4414100D0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F93F0B0-EF3D-A14F-89CB-982C06C8C6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107041AA-CF51-D543-A458-A4B08BA72E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7FE34461-D30F-6849-B834-3D74B1E97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2355-4CED-A348-AAE2-A1FB9E007DE9}" type="datetimeFigureOut">
              <a:rPr kumimoji="1" lang="zh-TW" altLang="en-US" smtClean="0"/>
              <a:t>2025/2/25</a:t>
            </a:fld>
            <a:endParaRPr kumimoji="1"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0DE086C-C8AB-C848-9203-C3AF61835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A3C7EDC0-74D7-AC44-BE64-45174FCFC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4839-A9FC-6241-86B8-74DA48CAC6A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07689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054ECA-B7F9-5E4E-8FFB-F24827DE6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946DC7C-A4F5-0C40-9939-AF66031DF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2355-4CED-A348-AAE2-A1FB9E007DE9}" type="datetimeFigureOut">
              <a:rPr kumimoji="1" lang="zh-TW" altLang="en-US" smtClean="0"/>
              <a:t>2025/2/25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03322E5-D055-4748-AB4C-65A957D8C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5A837D6-FB21-9C4F-9066-7881691F7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4839-A9FC-6241-86B8-74DA48CAC6A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0009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C06D8E60-AED6-1E48-AB16-925F23241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2355-4CED-A348-AAE2-A1FB9E007DE9}" type="datetimeFigureOut">
              <a:rPr kumimoji="1" lang="zh-TW" altLang="en-US" smtClean="0"/>
              <a:t>2025/2/25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A298CCB-4FDF-F04E-AD13-8FCEC9A3F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61D360B-A189-C24F-8814-0B2738B58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4839-A9FC-6241-86B8-74DA48CAC6A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3466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AF84C6-8CEB-424E-BF8C-E1880137F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03F06F0-1006-3A4F-8C31-F24E2C9FF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D4DCA0E-7E63-5E4A-9631-7D7A50EED9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138EF9B-CF88-0C45-8A60-1CB09B8F3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2355-4CED-A348-AAE2-A1FB9E007DE9}" type="datetimeFigureOut">
              <a:rPr kumimoji="1" lang="zh-TW" altLang="en-US" smtClean="0"/>
              <a:t>2025/2/25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F179D97-AC20-F245-BADB-0B95DF4FD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B92AD7B-D708-2044-8F77-03CCF2BA7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4839-A9FC-6241-86B8-74DA48CAC6A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76893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6E3A4D-F59C-3248-B03E-8C541014E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BD1A274C-5A94-0E48-AAC9-D1121B4E93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C95D7BA-D907-D245-A1AA-BF02C1EEF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A5AF161-6831-314A-837B-10EC5B6A0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2355-4CED-A348-AAE2-A1FB9E007DE9}" type="datetimeFigureOut">
              <a:rPr kumimoji="1" lang="zh-TW" altLang="en-US" smtClean="0"/>
              <a:t>2025/2/25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67C0955-0FB4-3C44-9BA3-361D16F0F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D7C7618-FDE9-384A-B48F-57D0B925A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4839-A9FC-6241-86B8-74DA48CAC6A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13064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C683ECD7-8217-AB45-AFBF-106BFCAA0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722E23C-6A78-1A47-B59F-9E8E4B56E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F6DF261-940D-CC4C-A386-100A349E59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02355-4CED-A348-AAE2-A1FB9E007DE9}" type="datetimeFigureOut">
              <a:rPr kumimoji="1" lang="zh-TW" altLang="en-US" smtClean="0"/>
              <a:t>2025/2/25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0C37352-FB42-3A40-87F9-E9767B773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BE3D740-2E45-3F45-A6E1-3402333F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E4839-A9FC-6241-86B8-74DA48CAC6A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1846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6A7E42-C40A-5045-9F07-5562147220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zh-TW" altLang="en-US" sz="7200" b="1" spc="1000" dirty="0">
                <a:solidFill>
                  <a:srgbClr val="AB7942"/>
                </a:solidFill>
                <a:latin typeface="Gujarati Sangam MN" pitchFamily="2" charset="0"/>
                <a:ea typeface="Gen Jyuu Gothic Heavy" panose="020B0302020203020207" pitchFamily="34" charset="-128"/>
                <a:cs typeface="Gujarati Sangam MN" pitchFamily="2" charset="0"/>
              </a:rPr>
              <a:t>新南向學海築夢</a:t>
            </a:r>
          </a:p>
        </p:txBody>
      </p:sp>
      <p:sp>
        <p:nvSpPr>
          <p:cNvPr id="6" name="圓角矩形 5">
            <a:extLst>
              <a:ext uri="{FF2B5EF4-FFF2-40B4-BE49-F238E27FC236}">
                <a16:creationId xmlns:a16="http://schemas.microsoft.com/office/drawing/2014/main" id="{931ACD4B-92C2-E54C-8CAC-38AD6ADF7A48}"/>
              </a:ext>
            </a:extLst>
          </p:cNvPr>
          <p:cNvSpPr/>
          <p:nvPr/>
        </p:nvSpPr>
        <p:spPr>
          <a:xfrm>
            <a:off x="3754581" y="3811372"/>
            <a:ext cx="4682837" cy="919956"/>
          </a:xfrm>
          <a:prstGeom prst="roundRect">
            <a:avLst/>
          </a:prstGeom>
          <a:solidFill>
            <a:srgbClr val="AB7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568E4D3-2706-4140-BC77-14EBD964D3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400" y="3986574"/>
            <a:ext cx="4253346" cy="772463"/>
          </a:xfrm>
        </p:spPr>
        <p:txBody>
          <a:bodyPr>
            <a:normAutofit/>
          </a:bodyPr>
          <a:lstStyle/>
          <a:p>
            <a:r>
              <a:rPr kumimoji="1" lang="zh-TW" altLang="en-US" sz="4400" b="1" dirty="0">
                <a:solidFill>
                  <a:srgbClr val="FFF0C1"/>
                </a:solidFill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東南亞海外實習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63B5C037-82A3-9B46-97DB-556CE9365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2260" y="1026605"/>
            <a:ext cx="1037868" cy="1037868"/>
          </a:xfrm>
          <a:prstGeom prst="rect">
            <a:avLst/>
          </a:prstGeom>
        </p:spPr>
      </p:pic>
      <p:sp>
        <p:nvSpPr>
          <p:cNvPr id="4" name="副標題 2">
            <a:extLst>
              <a:ext uri="{FF2B5EF4-FFF2-40B4-BE49-F238E27FC236}">
                <a16:creationId xmlns:a16="http://schemas.microsoft.com/office/drawing/2014/main" id="{DBCFE6E8-1112-9BF2-F101-A9E85A44929B}"/>
              </a:ext>
            </a:extLst>
          </p:cNvPr>
          <p:cNvSpPr txBox="1">
            <a:spLocks/>
          </p:cNvSpPr>
          <p:nvPr/>
        </p:nvSpPr>
        <p:spPr>
          <a:xfrm>
            <a:off x="2660867" y="6233818"/>
            <a:ext cx="6870264" cy="463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TW" altLang="en-US" b="1" dirty="0">
                <a:solidFill>
                  <a:srgbClr val="AB7942"/>
                </a:solidFill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計畫主持人：陳尚懋</a:t>
            </a:r>
            <a:r>
              <a:rPr kumimoji="1" lang="en-US" altLang="zh-TW" b="1" dirty="0">
                <a:solidFill>
                  <a:srgbClr val="AB7942"/>
                </a:solidFill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/</a:t>
            </a:r>
            <a:r>
              <a:rPr kumimoji="1" lang="zh-TW" altLang="en-US" b="1" dirty="0">
                <a:solidFill>
                  <a:srgbClr val="AB7942"/>
                </a:solidFill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公共事務學系教授兼國際長</a:t>
            </a:r>
          </a:p>
        </p:txBody>
      </p:sp>
    </p:spTree>
    <p:extLst>
      <p:ext uri="{BB962C8B-B14F-4D97-AF65-F5344CB8AC3E}">
        <p14:creationId xmlns:p14="http://schemas.microsoft.com/office/powerpoint/2010/main" val="216676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0C8D5EBA-B829-A32A-DA3F-D9A9C9540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 sz="6000" b="1" spc="800" dirty="0">
              <a:solidFill>
                <a:srgbClr val="AB7942"/>
              </a:solidFill>
              <a:latin typeface="Gen Jyuu Gothic Heavy" panose="020B0302020203020207" pitchFamily="34" charset="-128"/>
              <a:ea typeface="Gen Jyuu Gothic Heavy" panose="020B0302020203020207" pitchFamily="34" charset="-128"/>
              <a:cs typeface="Gen Jyuu Gothic Heavy" panose="020B0302020203020207" pitchFamily="34" charset="-128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69" y="365125"/>
            <a:ext cx="11186712" cy="625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2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0C8D5EBA-B829-A32A-DA3F-D9A9C9540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 sz="6000" b="1" spc="800" dirty="0">
              <a:solidFill>
                <a:srgbClr val="AB7942"/>
              </a:solidFill>
              <a:latin typeface="Gen Jyuu Gothic Heavy" panose="020B0302020203020207" pitchFamily="34" charset="-128"/>
              <a:ea typeface="Gen Jyuu Gothic Heavy" panose="020B0302020203020207" pitchFamily="34" charset="-128"/>
              <a:cs typeface="Gen Jyuu Gothic Heavy" panose="020B0302020203020207" pitchFamily="34" charset="-128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53" y="3578322"/>
            <a:ext cx="4224299" cy="3181121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53" y="332952"/>
            <a:ext cx="4105617" cy="309174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441" y="332952"/>
            <a:ext cx="4839488" cy="642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4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762" y="260574"/>
            <a:ext cx="10515600" cy="1325563"/>
          </a:xfrm>
        </p:spPr>
        <p:txBody>
          <a:bodyPr>
            <a:normAutofit/>
          </a:bodyPr>
          <a:lstStyle/>
          <a:p>
            <a:endParaRPr lang="zh-TW" altLang="en-US" sz="6000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910" y="260574"/>
            <a:ext cx="11229155" cy="626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13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7EC282-BFBC-144E-9AC6-8A1EF6B9E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sz="6000" b="1" spc="800" dirty="0">
                <a:solidFill>
                  <a:srgbClr val="AB7942"/>
                </a:solidFill>
                <a:latin typeface="Gen Jyuu Gothic Heavy" panose="020B0302020203020207" pitchFamily="34" charset="-128"/>
                <a:ea typeface="Gen Jyuu Gothic Heavy" panose="020B0302020203020207" pitchFamily="34" charset="-128"/>
                <a:cs typeface="Gen Jyuu Gothic Heavy" panose="020B0302020203020207" pitchFamily="34" charset="-128"/>
              </a:rPr>
              <a:t>作業時間</a:t>
            </a:r>
            <a:endParaRPr kumimoji="1" lang="zh-TW" altLang="en-US" sz="6000" dirty="0"/>
          </a:p>
        </p:txBody>
      </p:sp>
      <p:sp>
        <p:nvSpPr>
          <p:cNvPr id="5" name="圓角矩形 4">
            <a:extLst>
              <a:ext uri="{FF2B5EF4-FFF2-40B4-BE49-F238E27FC236}">
                <a16:creationId xmlns:a16="http://schemas.microsoft.com/office/drawing/2014/main" id="{F1C637D7-3D43-6347-9548-26217F83203D}"/>
              </a:ext>
            </a:extLst>
          </p:cNvPr>
          <p:cNvSpPr/>
          <p:nvPr/>
        </p:nvSpPr>
        <p:spPr>
          <a:xfrm>
            <a:off x="308723" y="3219715"/>
            <a:ext cx="11650195" cy="384095"/>
          </a:xfrm>
          <a:prstGeom prst="roundRect">
            <a:avLst/>
          </a:prstGeom>
          <a:solidFill>
            <a:srgbClr val="AB7942"/>
          </a:solidFill>
          <a:ln>
            <a:solidFill>
              <a:srgbClr val="AB79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394E7AC-B0E9-104C-9ED2-8A03B0284F80}"/>
              </a:ext>
            </a:extLst>
          </p:cNvPr>
          <p:cNvSpPr txBox="1"/>
          <p:nvPr/>
        </p:nvSpPr>
        <p:spPr>
          <a:xfrm>
            <a:off x="816511" y="2001105"/>
            <a:ext cx="15953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3200" b="1" spc="500" dirty="0" smtClean="0">
                <a:solidFill>
                  <a:srgbClr val="AB7942"/>
                </a:solidFill>
                <a:latin typeface="Gen Jyuu Gothic Heavy" panose="020B0302020203020207" pitchFamily="34" charset="-128"/>
                <a:ea typeface="Gen Jyuu Gothic Heavy" panose="020B0302020203020207" pitchFamily="34" charset="-128"/>
                <a:cs typeface="Gen Jyuu Gothic Heavy" panose="020B0302020203020207" pitchFamily="34" charset="-128"/>
              </a:rPr>
              <a:t>2</a:t>
            </a:r>
            <a:r>
              <a:rPr kumimoji="1" lang="zh-CN" altLang="en-US" sz="3200" b="1" spc="500" dirty="0" smtClean="0">
                <a:solidFill>
                  <a:srgbClr val="AB7942"/>
                </a:solidFill>
                <a:latin typeface="Gen Jyuu Gothic Heavy" panose="020B0302020203020207" pitchFamily="34" charset="-128"/>
                <a:ea typeface="Gen Jyuu Gothic Heavy" panose="020B0302020203020207" pitchFamily="34" charset="-128"/>
                <a:cs typeface="Gen Jyuu Gothic Heavy" panose="020B0302020203020207" pitchFamily="34" charset="-128"/>
              </a:rPr>
              <a:t>月</a:t>
            </a:r>
            <a:r>
              <a:rPr kumimoji="1" lang="zh-TW" altLang="en-US" sz="3200" b="1" spc="500" dirty="0" smtClean="0">
                <a:solidFill>
                  <a:srgbClr val="AB7942"/>
                </a:solidFill>
                <a:latin typeface="Gen Jyuu Gothic Heavy" panose="020B0302020203020207" pitchFamily="34" charset="-128"/>
                <a:ea typeface="Gen Jyuu Gothic Heavy" panose="020B0302020203020207" pitchFamily="34" charset="-128"/>
                <a:cs typeface="Gen Jyuu Gothic Heavy" panose="020B0302020203020207" pitchFamily="34" charset="-128"/>
              </a:rPr>
              <a:t>底</a:t>
            </a:r>
            <a:r>
              <a:rPr kumimoji="1" lang="en-US" altLang="zh-CN" sz="3200" b="1" spc="500" dirty="0" smtClean="0">
                <a:solidFill>
                  <a:srgbClr val="AB7942"/>
                </a:solidFill>
                <a:latin typeface="Gen Jyuu Gothic Heavy" panose="020B0302020203020207" pitchFamily="34" charset="-128"/>
                <a:ea typeface="Gen Jyuu Gothic Heavy" panose="020B0302020203020207" pitchFamily="34" charset="-128"/>
                <a:cs typeface="Gen Jyuu Gothic Heavy" panose="020B0302020203020207" pitchFamily="34" charset="-128"/>
              </a:rPr>
              <a:t>-</a:t>
            </a:r>
            <a:endParaRPr kumimoji="1" lang="en-US" altLang="zh-CN" sz="3200" b="1" spc="500" dirty="0">
              <a:solidFill>
                <a:srgbClr val="AB7942"/>
              </a:solidFill>
              <a:latin typeface="Gen Jyuu Gothic Heavy" panose="020B0302020203020207" pitchFamily="34" charset="-128"/>
              <a:ea typeface="Gen Jyuu Gothic Heavy" panose="020B0302020203020207" pitchFamily="34" charset="-128"/>
              <a:cs typeface="Gen Jyuu Gothic Heavy" panose="020B0302020203020207" pitchFamily="34" charset="-128"/>
            </a:endParaRPr>
          </a:p>
          <a:p>
            <a:r>
              <a:rPr kumimoji="1" lang="en-US" altLang="zh-TW" sz="3200" b="1" spc="500" dirty="0">
                <a:solidFill>
                  <a:srgbClr val="AB7942"/>
                </a:solidFill>
                <a:latin typeface="Gen Jyuu Gothic Heavy" panose="020B0302020203020207" pitchFamily="34" charset="-128"/>
                <a:ea typeface="Gen Jyuu Gothic Heavy" panose="020B0302020203020207" pitchFamily="34" charset="-128"/>
                <a:cs typeface="Gen Jyuu Gothic Heavy" panose="020B0302020203020207" pitchFamily="34" charset="-128"/>
              </a:rPr>
              <a:t>3</a:t>
            </a:r>
            <a:r>
              <a:rPr kumimoji="1" lang="zh-TW" altLang="en-US" sz="3200" b="1" spc="500" dirty="0" smtClean="0">
                <a:solidFill>
                  <a:srgbClr val="AB7942"/>
                </a:solidFill>
                <a:latin typeface="Gen Jyuu Gothic Heavy" panose="020B0302020203020207" pitchFamily="34" charset="-128"/>
                <a:ea typeface="Gen Jyuu Gothic Heavy" panose="020B0302020203020207" pitchFamily="34" charset="-128"/>
                <a:cs typeface="Gen Jyuu Gothic Heavy" panose="020B0302020203020207" pitchFamily="34" charset="-128"/>
              </a:rPr>
              <a:t>月</a:t>
            </a:r>
            <a:r>
              <a:rPr kumimoji="1" lang="zh-TW" altLang="en-US" sz="3200" b="1" spc="500" dirty="0">
                <a:solidFill>
                  <a:srgbClr val="AB7942"/>
                </a:solidFill>
                <a:latin typeface="Gen Jyuu Gothic Heavy" panose="020B0302020203020207" pitchFamily="34" charset="-128"/>
                <a:ea typeface="Gen Jyuu Gothic Heavy" panose="020B0302020203020207" pitchFamily="34" charset="-128"/>
                <a:cs typeface="Gen Jyuu Gothic Heavy" panose="020B0302020203020207" pitchFamily="34" charset="-128"/>
              </a:rPr>
              <a:t>底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E022BD6-24E7-A041-9433-21D7DE6B85D8}"/>
              </a:ext>
            </a:extLst>
          </p:cNvPr>
          <p:cNvSpPr txBox="1"/>
          <p:nvPr/>
        </p:nvSpPr>
        <p:spPr>
          <a:xfrm>
            <a:off x="273178" y="4038558"/>
            <a:ext cx="240322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TW" altLang="en-US" sz="2400" b="1" spc="100" dirty="0">
                <a:solidFill>
                  <a:schemeClr val="bg2">
                    <a:lumMod val="25000"/>
                  </a:schemeClr>
                </a:solidFill>
                <a:latin typeface="Gen Jyuu Gothic Heavy" panose="020B0302020203020207" pitchFamily="34" charset="-128"/>
                <a:ea typeface="Gen Jyuu Gothic Heavy" panose="020B0302020203020207" pitchFamily="34" charset="-128"/>
                <a:cs typeface="Gen Jyuu Gothic Heavy" panose="020B0302020203020207" pitchFamily="34" charset="-128"/>
              </a:rPr>
              <a:t>公布實習內容</a:t>
            </a:r>
            <a:endParaRPr kumimoji="1" lang="en-US" altLang="zh-TW" sz="2400" b="1" spc="100" dirty="0">
              <a:solidFill>
                <a:schemeClr val="bg2">
                  <a:lumMod val="25000"/>
                </a:schemeClr>
              </a:solidFill>
              <a:latin typeface="Gen Jyuu Gothic Heavy" panose="020B0302020203020207" pitchFamily="34" charset="-128"/>
              <a:ea typeface="Gen Jyuu Gothic Heavy" panose="020B0302020203020207" pitchFamily="34" charset="-128"/>
              <a:cs typeface="Gen Jyuu Gothic Heavy" panose="020B0302020203020207" pitchFamily="34" charset="-128"/>
            </a:endParaRPr>
          </a:p>
          <a:p>
            <a:pPr algn="ctr"/>
            <a:r>
              <a:rPr kumimoji="1" lang="zh-TW" altLang="en-US" sz="2400" b="1" spc="100" dirty="0">
                <a:solidFill>
                  <a:schemeClr val="bg2">
                    <a:lumMod val="25000"/>
                  </a:schemeClr>
                </a:solidFill>
                <a:latin typeface="Gen Jyuu Gothic Heavy" panose="020B0302020203020207" pitchFamily="34" charset="-128"/>
                <a:ea typeface="Gen Jyuu Gothic Heavy" panose="020B0302020203020207" pitchFamily="34" charset="-128"/>
                <a:cs typeface="Gen Jyuu Gothic Heavy" panose="020B0302020203020207" pitchFamily="34" charset="-128"/>
              </a:rPr>
              <a:t>舉辦說明會</a:t>
            </a:r>
            <a:endParaRPr kumimoji="1" lang="en-US" altLang="zh-TW" sz="2400" b="1" spc="100" dirty="0">
              <a:solidFill>
                <a:schemeClr val="bg2">
                  <a:lumMod val="25000"/>
                </a:schemeClr>
              </a:solidFill>
              <a:latin typeface="Gen Jyuu Gothic Heavy" panose="020B0302020203020207" pitchFamily="34" charset="-128"/>
              <a:ea typeface="Gen Jyuu Gothic Heavy" panose="020B0302020203020207" pitchFamily="34" charset="-128"/>
              <a:cs typeface="Gen Jyuu Gothic Heavy" panose="020B0302020203020207" pitchFamily="34" charset="-128"/>
            </a:endParaRPr>
          </a:p>
          <a:p>
            <a:pPr algn="ctr"/>
            <a:endParaRPr kumimoji="1" lang="en-US" altLang="zh-TW" sz="2400" b="1" spc="100" dirty="0">
              <a:solidFill>
                <a:schemeClr val="bg2">
                  <a:lumMod val="25000"/>
                </a:schemeClr>
              </a:solidFill>
              <a:latin typeface="Gen Jyuu Gothic Heavy" panose="020B0302020203020207" pitchFamily="34" charset="-128"/>
              <a:ea typeface="Gen Jyuu Gothic Heavy" panose="020B0302020203020207" pitchFamily="34" charset="-128"/>
              <a:cs typeface="Gen Jyuu Gothic Heavy" panose="020B0302020203020207" pitchFamily="34" charset="-128"/>
            </a:endParaRPr>
          </a:p>
          <a:p>
            <a:pPr algn="ctr"/>
            <a:r>
              <a:rPr kumimoji="1" lang="zh-TW" altLang="en-US" sz="2400" b="1" spc="100" dirty="0">
                <a:solidFill>
                  <a:schemeClr val="bg2">
                    <a:lumMod val="25000"/>
                  </a:schemeClr>
                </a:solidFill>
                <a:latin typeface="Gen Jyuu Gothic Heavy" panose="020B0302020203020207" pitchFamily="34" charset="-128"/>
                <a:ea typeface="Gen Jyuu Gothic Heavy" panose="020B0302020203020207" pitchFamily="34" charset="-128"/>
                <a:cs typeface="Gen Jyuu Gothic Heavy" panose="020B0302020203020207" pitchFamily="34" charset="-128"/>
              </a:rPr>
              <a:t>報名開始</a:t>
            </a:r>
            <a:endParaRPr kumimoji="1" lang="en-US" altLang="zh-TW" sz="2400" b="1" spc="100" dirty="0">
              <a:solidFill>
                <a:schemeClr val="bg2">
                  <a:lumMod val="25000"/>
                </a:schemeClr>
              </a:solidFill>
              <a:latin typeface="Gen Jyuu Gothic Heavy" panose="020B0302020203020207" pitchFamily="34" charset="-128"/>
              <a:ea typeface="Gen Jyuu Gothic Heavy" panose="020B0302020203020207" pitchFamily="34" charset="-128"/>
              <a:cs typeface="Gen Jyuu Gothic Heavy" panose="020B0302020203020207" pitchFamily="34" charset="-128"/>
            </a:endParaRPr>
          </a:p>
          <a:p>
            <a:pPr algn="ctr"/>
            <a:r>
              <a:rPr kumimoji="1" lang="zh-TW" altLang="en-US" sz="2400" b="1" spc="100" dirty="0">
                <a:solidFill>
                  <a:schemeClr val="bg2">
                    <a:lumMod val="25000"/>
                  </a:schemeClr>
                </a:solidFill>
                <a:latin typeface="Gen Jyuu Gothic Heavy" panose="020B0302020203020207" pitchFamily="34" charset="-128"/>
                <a:ea typeface="Gen Jyuu Gothic Heavy" panose="020B0302020203020207" pitchFamily="34" charset="-128"/>
                <a:cs typeface="Gen Jyuu Gothic Heavy" panose="020B0302020203020207" pitchFamily="34" charset="-128"/>
              </a:rPr>
              <a:t>（</a:t>
            </a:r>
            <a:r>
              <a:rPr kumimoji="1" lang="en-US" altLang="zh-TW" sz="2400" b="1" spc="100" dirty="0" smtClean="0">
                <a:solidFill>
                  <a:schemeClr val="bg2">
                    <a:lumMod val="25000"/>
                  </a:schemeClr>
                </a:solidFill>
                <a:latin typeface="Gen Jyuu Gothic Heavy" panose="020B0302020203020207" pitchFamily="34" charset="-128"/>
                <a:ea typeface="Gen Jyuu Gothic Heavy" panose="020B0302020203020207" pitchFamily="34" charset="-128"/>
                <a:cs typeface="Gen Jyuu Gothic Heavy" panose="020B0302020203020207" pitchFamily="34" charset="-128"/>
              </a:rPr>
              <a:t>02.28-03.31</a:t>
            </a:r>
            <a:r>
              <a:rPr kumimoji="1" lang="zh-TW" altLang="en-US" sz="2400" b="1" spc="100" dirty="0">
                <a:solidFill>
                  <a:schemeClr val="bg2">
                    <a:lumMod val="25000"/>
                  </a:schemeClr>
                </a:solidFill>
                <a:latin typeface="Gen Jyuu Gothic Heavy" panose="020B0302020203020207" pitchFamily="34" charset="-128"/>
                <a:ea typeface="Gen Jyuu Gothic Heavy" panose="020B0302020203020207" pitchFamily="34" charset="-128"/>
                <a:cs typeface="Gen Jyuu Gothic Heavy" panose="020B0302020203020207" pitchFamily="34" charset="-128"/>
              </a:rPr>
              <a:t>）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37CE545-CB25-444F-B009-9A88D33F66CA}"/>
              </a:ext>
            </a:extLst>
          </p:cNvPr>
          <p:cNvSpPr txBox="1"/>
          <p:nvPr/>
        </p:nvSpPr>
        <p:spPr>
          <a:xfrm>
            <a:off x="3051628" y="2332050"/>
            <a:ext cx="14029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3200" b="1" spc="500" dirty="0" smtClean="0">
                <a:solidFill>
                  <a:srgbClr val="AB7942"/>
                </a:solidFill>
                <a:latin typeface="Gen Jyuu Gothic Heavy" panose="020B0302020203020207" pitchFamily="34" charset="-128"/>
                <a:ea typeface="Gen Jyuu Gothic Heavy" panose="020B0302020203020207" pitchFamily="34" charset="-128"/>
                <a:cs typeface="Gen Jyuu Gothic Heavy" panose="020B0302020203020207" pitchFamily="34" charset="-128"/>
              </a:rPr>
              <a:t>4</a:t>
            </a:r>
            <a:r>
              <a:rPr kumimoji="1" lang="zh-TW" altLang="en-US" sz="3200" b="1" spc="500" dirty="0" smtClean="0">
                <a:solidFill>
                  <a:srgbClr val="AB7942"/>
                </a:solidFill>
                <a:latin typeface="Gen Jyuu Gothic Heavy" panose="020B0302020203020207" pitchFamily="34" charset="-128"/>
                <a:ea typeface="Gen Jyuu Gothic Heavy" panose="020B0302020203020207" pitchFamily="34" charset="-128"/>
                <a:cs typeface="Gen Jyuu Gothic Heavy" panose="020B0302020203020207" pitchFamily="34" charset="-128"/>
              </a:rPr>
              <a:t>月</a:t>
            </a:r>
            <a:r>
              <a:rPr kumimoji="1" lang="zh-TW" altLang="en-US" sz="3200" b="1" spc="500" dirty="0">
                <a:solidFill>
                  <a:srgbClr val="AB7942"/>
                </a:solidFill>
                <a:latin typeface="Gen Jyuu Gothic Heavy" panose="020B0302020203020207" pitchFamily="34" charset="-128"/>
                <a:ea typeface="Gen Jyuu Gothic Heavy" panose="020B0302020203020207" pitchFamily="34" charset="-128"/>
                <a:cs typeface="Gen Jyuu Gothic Heavy" panose="020B0302020203020207" pitchFamily="34" charset="-128"/>
              </a:rPr>
              <a:t>中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745DDAE-CD71-D941-988E-646483DFD5E7}"/>
              </a:ext>
            </a:extLst>
          </p:cNvPr>
          <p:cNvSpPr txBox="1"/>
          <p:nvPr/>
        </p:nvSpPr>
        <p:spPr>
          <a:xfrm>
            <a:off x="2887846" y="4038560"/>
            <a:ext cx="2018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TW" altLang="en-US" sz="2400" b="1" spc="100" dirty="0">
                <a:solidFill>
                  <a:schemeClr val="bg2">
                    <a:lumMod val="25000"/>
                  </a:schemeClr>
                </a:solidFill>
                <a:latin typeface="Gen Jyuu Gothic Heavy" panose="020B0302020203020207" pitchFamily="34" charset="-128"/>
                <a:ea typeface="Gen Jyuu Gothic Heavy" panose="020B0302020203020207" pitchFamily="34" charset="-128"/>
                <a:cs typeface="Gen Jyuu Gothic Heavy" panose="020B0302020203020207" pitchFamily="34" charset="-128"/>
              </a:rPr>
              <a:t>舉辦甄選</a:t>
            </a:r>
            <a:endParaRPr kumimoji="1" lang="en-US" altLang="zh-TW" sz="2400" b="1" spc="100" dirty="0">
              <a:solidFill>
                <a:schemeClr val="bg2">
                  <a:lumMod val="25000"/>
                </a:schemeClr>
              </a:solidFill>
              <a:latin typeface="Gen Jyuu Gothic Heavy" panose="020B0302020203020207" pitchFamily="34" charset="-128"/>
              <a:ea typeface="Gen Jyuu Gothic Heavy" panose="020B0302020203020207" pitchFamily="34" charset="-128"/>
              <a:cs typeface="Gen Jyuu Gothic Heavy" panose="020B0302020203020207" pitchFamily="34" charset="-128"/>
            </a:endParaRPr>
          </a:p>
          <a:p>
            <a:pPr algn="ctr"/>
            <a:r>
              <a:rPr kumimoji="1" lang="en-US" altLang="zh-TW" sz="2400" b="1" spc="100" dirty="0">
                <a:solidFill>
                  <a:schemeClr val="bg2">
                    <a:lumMod val="25000"/>
                  </a:schemeClr>
                </a:solidFill>
                <a:latin typeface="Gen Jyuu Gothic Heavy" panose="020B0302020203020207" pitchFamily="34" charset="-128"/>
                <a:ea typeface="Gen Jyuu Gothic Heavy" panose="020B0302020203020207" pitchFamily="34" charset="-128"/>
                <a:cs typeface="Gen Jyuu Gothic Heavy" panose="020B0302020203020207" pitchFamily="34" charset="-128"/>
              </a:rPr>
              <a:t>(</a:t>
            </a:r>
            <a:r>
              <a:rPr kumimoji="1" lang="zh-TW" altLang="en-US" sz="2400" b="1" spc="100" dirty="0">
                <a:solidFill>
                  <a:schemeClr val="bg2">
                    <a:lumMod val="25000"/>
                  </a:schemeClr>
                </a:solidFill>
                <a:latin typeface="Gen Jyuu Gothic Heavy" panose="020B0302020203020207" pitchFamily="34" charset="-128"/>
                <a:ea typeface="Gen Jyuu Gothic Heavy" panose="020B0302020203020207" pitchFamily="34" charset="-128"/>
                <a:cs typeface="Gen Jyuu Gothic Heavy" panose="020B0302020203020207" pitchFamily="34" charset="-128"/>
              </a:rPr>
              <a:t>視人數決定</a:t>
            </a:r>
            <a:r>
              <a:rPr kumimoji="1" lang="en-US" altLang="zh-TW" sz="2400" b="1" spc="100" dirty="0">
                <a:solidFill>
                  <a:schemeClr val="bg2">
                    <a:lumMod val="25000"/>
                  </a:schemeClr>
                </a:solidFill>
                <a:latin typeface="Gen Jyuu Gothic Heavy" panose="020B0302020203020207" pitchFamily="34" charset="-128"/>
                <a:ea typeface="Gen Jyuu Gothic Heavy" panose="020B0302020203020207" pitchFamily="34" charset="-128"/>
                <a:cs typeface="Gen Jyuu Gothic Heavy" panose="020B0302020203020207" pitchFamily="34" charset="-128"/>
              </a:rPr>
              <a:t>)</a:t>
            </a:r>
            <a:endParaRPr kumimoji="1" lang="zh-TW" altLang="en-US" sz="2400" b="1" spc="100" dirty="0">
              <a:solidFill>
                <a:schemeClr val="bg2">
                  <a:lumMod val="25000"/>
                </a:schemeClr>
              </a:solidFill>
              <a:latin typeface="Gen Jyuu Gothic Heavy" panose="020B0302020203020207" pitchFamily="34" charset="-128"/>
              <a:ea typeface="Gen Jyuu Gothic Heavy" panose="020B0302020203020207" pitchFamily="34" charset="-128"/>
              <a:cs typeface="Gen Jyuu Gothic Heavy" panose="020B0302020203020207" pitchFamily="34" charset="-128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D2AA8EF5-7C40-D145-813E-BE821A900618}"/>
              </a:ext>
            </a:extLst>
          </p:cNvPr>
          <p:cNvSpPr txBox="1"/>
          <p:nvPr/>
        </p:nvSpPr>
        <p:spPr>
          <a:xfrm>
            <a:off x="5410277" y="1977929"/>
            <a:ext cx="15953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3200" b="1" spc="500" dirty="0" smtClean="0">
                <a:solidFill>
                  <a:srgbClr val="AB7942"/>
                </a:solidFill>
                <a:latin typeface="Gen Jyuu Gothic Heavy" panose="020B0302020203020207" pitchFamily="34" charset="-128"/>
                <a:ea typeface="Gen Jyuu Gothic Heavy" panose="020B0302020203020207" pitchFamily="34" charset="-128"/>
                <a:cs typeface="Gen Jyuu Gothic Heavy" panose="020B0302020203020207" pitchFamily="34" charset="-128"/>
              </a:rPr>
              <a:t>4</a:t>
            </a:r>
            <a:r>
              <a:rPr kumimoji="1" lang="zh-CN" altLang="en-US" sz="3200" b="1" spc="500" dirty="0" smtClean="0">
                <a:solidFill>
                  <a:srgbClr val="AB7942"/>
                </a:solidFill>
                <a:latin typeface="Gen Jyuu Gothic Heavy" panose="020B0302020203020207" pitchFamily="34" charset="-128"/>
                <a:ea typeface="Gen Jyuu Gothic Heavy" panose="020B0302020203020207" pitchFamily="34" charset="-128"/>
                <a:cs typeface="Gen Jyuu Gothic Heavy" panose="020B0302020203020207" pitchFamily="34" charset="-128"/>
              </a:rPr>
              <a:t>月</a:t>
            </a:r>
            <a:r>
              <a:rPr kumimoji="1" lang="zh-CN" altLang="en-US" sz="3200" b="1" spc="500" dirty="0">
                <a:solidFill>
                  <a:srgbClr val="AB7942"/>
                </a:solidFill>
                <a:latin typeface="Gen Jyuu Gothic Heavy" panose="020B0302020203020207" pitchFamily="34" charset="-128"/>
                <a:ea typeface="Gen Jyuu Gothic Heavy" panose="020B0302020203020207" pitchFamily="34" charset="-128"/>
                <a:cs typeface="Gen Jyuu Gothic Heavy" panose="020B0302020203020207" pitchFamily="34" charset="-128"/>
              </a:rPr>
              <a:t>底</a:t>
            </a:r>
            <a:r>
              <a:rPr kumimoji="1" lang="en-US" altLang="zh-CN" sz="3200" b="1" spc="500" dirty="0">
                <a:solidFill>
                  <a:srgbClr val="AB7942"/>
                </a:solidFill>
                <a:latin typeface="Gen Jyuu Gothic Heavy" panose="020B0302020203020207" pitchFamily="34" charset="-128"/>
                <a:ea typeface="Gen Jyuu Gothic Heavy" panose="020B0302020203020207" pitchFamily="34" charset="-128"/>
                <a:cs typeface="Gen Jyuu Gothic Heavy" panose="020B0302020203020207" pitchFamily="34" charset="-128"/>
              </a:rPr>
              <a:t>-</a:t>
            </a:r>
          </a:p>
          <a:p>
            <a:r>
              <a:rPr kumimoji="1" lang="en-US" altLang="zh-TW" sz="3200" b="1" spc="500" dirty="0">
                <a:solidFill>
                  <a:srgbClr val="AB7942"/>
                </a:solidFill>
                <a:latin typeface="Gen Jyuu Gothic Heavy" panose="020B0302020203020207" pitchFamily="34" charset="-128"/>
                <a:ea typeface="Gen Jyuu Gothic Heavy" panose="020B0302020203020207" pitchFamily="34" charset="-128"/>
                <a:cs typeface="Gen Jyuu Gothic Heavy" panose="020B0302020203020207" pitchFamily="34" charset="-128"/>
              </a:rPr>
              <a:t>5</a:t>
            </a:r>
            <a:r>
              <a:rPr kumimoji="1" lang="zh-TW" altLang="en-US" sz="3200" b="1" spc="500" dirty="0" smtClean="0">
                <a:solidFill>
                  <a:srgbClr val="AB7942"/>
                </a:solidFill>
                <a:latin typeface="Gen Jyuu Gothic Heavy" panose="020B0302020203020207" pitchFamily="34" charset="-128"/>
                <a:ea typeface="Gen Jyuu Gothic Heavy" panose="020B0302020203020207" pitchFamily="34" charset="-128"/>
                <a:cs typeface="Gen Jyuu Gothic Heavy" panose="020B0302020203020207" pitchFamily="34" charset="-128"/>
              </a:rPr>
              <a:t>月</a:t>
            </a:r>
            <a:r>
              <a:rPr kumimoji="1" lang="zh-TW" altLang="en-US" sz="3200" b="1" spc="500" dirty="0">
                <a:solidFill>
                  <a:srgbClr val="AB7942"/>
                </a:solidFill>
                <a:latin typeface="Gen Jyuu Gothic Heavy" panose="020B0302020203020207" pitchFamily="34" charset="-128"/>
                <a:ea typeface="Gen Jyuu Gothic Heavy" panose="020B0302020203020207" pitchFamily="34" charset="-128"/>
                <a:cs typeface="Gen Jyuu Gothic Heavy" panose="020B0302020203020207" pitchFamily="34" charset="-128"/>
              </a:rPr>
              <a:t>初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90647EC6-7F5B-BF43-9378-645629A95171}"/>
              </a:ext>
            </a:extLst>
          </p:cNvPr>
          <p:cNvSpPr txBox="1"/>
          <p:nvPr/>
        </p:nvSpPr>
        <p:spPr>
          <a:xfrm>
            <a:off x="4993497" y="4038558"/>
            <a:ext cx="24288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TW" altLang="en-US" sz="2400" b="1" spc="100" dirty="0">
                <a:solidFill>
                  <a:schemeClr val="bg2">
                    <a:lumMod val="25000"/>
                  </a:schemeClr>
                </a:solidFill>
                <a:latin typeface="Gen Jyuu Gothic Heavy" panose="020B0302020203020207" pitchFamily="34" charset="-128"/>
                <a:ea typeface="Gen Jyuu Gothic Heavy" panose="020B0302020203020207" pitchFamily="34" charset="-128"/>
                <a:cs typeface="Gen Jyuu Gothic Heavy" panose="020B0302020203020207" pitchFamily="34" charset="-128"/>
              </a:rPr>
              <a:t>名單公佈</a:t>
            </a:r>
            <a:endParaRPr kumimoji="1" lang="en-US" altLang="zh-TW" sz="2400" b="1" spc="100" dirty="0">
              <a:solidFill>
                <a:schemeClr val="bg2">
                  <a:lumMod val="25000"/>
                </a:schemeClr>
              </a:solidFill>
              <a:latin typeface="Gen Jyuu Gothic Heavy" panose="020B0302020203020207" pitchFamily="34" charset="-128"/>
              <a:ea typeface="Gen Jyuu Gothic Heavy" panose="020B0302020203020207" pitchFamily="34" charset="-128"/>
              <a:cs typeface="Gen Jyuu Gothic Heavy" panose="020B0302020203020207" pitchFamily="34" charset="-128"/>
            </a:endParaRPr>
          </a:p>
          <a:p>
            <a:pPr algn="ctr"/>
            <a:r>
              <a:rPr kumimoji="1" lang="zh-TW" altLang="en-US" sz="2400" b="1" spc="100" dirty="0">
                <a:solidFill>
                  <a:schemeClr val="bg2">
                    <a:lumMod val="25000"/>
                  </a:schemeClr>
                </a:solidFill>
                <a:latin typeface="Gen Jyuu Gothic Heavy" panose="020B0302020203020207" pitchFamily="34" charset="-128"/>
                <a:ea typeface="Gen Jyuu Gothic Heavy" panose="020B0302020203020207" pitchFamily="34" charset="-128"/>
                <a:cs typeface="Gen Jyuu Gothic Heavy" panose="020B0302020203020207" pitchFamily="34" charset="-128"/>
              </a:rPr>
              <a:t>實習行前說明會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5C5AC7A5-7FFF-A549-8608-A0C42275001A}"/>
              </a:ext>
            </a:extLst>
          </p:cNvPr>
          <p:cNvSpPr txBox="1"/>
          <p:nvPr/>
        </p:nvSpPr>
        <p:spPr>
          <a:xfrm>
            <a:off x="7687569" y="4038558"/>
            <a:ext cx="14670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sz="2400" b="1" spc="100" dirty="0" smtClean="0">
                <a:solidFill>
                  <a:schemeClr val="bg2">
                    <a:lumMod val="25000"/>
                  </a:schemeClr>
                </a:solidFill>
                <a:latin typeface="Gen Jyuu Gothic Heavy" panose="020B0302020203020207" pitchFamily="34" charset="-128"/>
                <a:ea typeface="Gen Jyuu Gothic Heavy" panose="020B0302020203020207" pitchFamily="34" charset="-128"/>
                <a:cs typeface="Gen Jyuu Gothic Heavy" panose="020B0302020203020207" pitchFamily="34" charset="-128"/>
              </a:rPr>
              <a:t>7/5</a:t>
            </a:r>
            <a:endParaRPr kumimoji="1" lang="en-US" altLang="zh-TW" sz="2400" b="1" spc="100" dirty="0">
              <a:solidFill>
                <a:schemeClr val="bg2">
                  <a:lumMod val="25000"/>
                </a:schemeClr>
              </a:solidFill>
              <a:latin typeface="Gen Jyuu Gothic Heavy" panose="020B0302020203020207" pitchFamily="34" charset="-128"/>
              <a:ea typeface="Gen Jyuu Gothic Heavy" panose="020B0302020203020207" pitchFamily="34" charset="-128"/>
              <a:cs typeface="Gen Jyuu Gothic Heavy" panose="020B0302020203020207" pitchFamily="34" charset="-128"/>
            </a:endParaRPr>
          </a:p>
          <a:p>
            <a:pPr algn="ctr"/>
            <a:r>
              <a:rPr kumimoji="1" lang="zh-TW" altLang="en-US" sz="2400" b="1" spc="100" dirty="0">
                <a:solidFill>
                  <a:schemeClr val="bg2">
                    <a:lumMod val="25000"/>
                  </a:schemeClr>
                </a:solidFill>
                <a:latin typeface="Gen Jyuu Gothic Heavy" panose="020B0302020203020207" pitchFamily="34" charset="-128"/>
                <a:ea typeface="Gen Jyuu Gothic Heavy" panose="020B0302020203020207" pitchFamily="34" charset="-128"/>
                <a:cs typeface="Gen Jyuu Gothic Heavy" panose="020B0302020203020207" pitchFamily="34" charset="-128"/>
              </a:rPr>
              <a:t>實習開始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18F6F19B-6CAB-D44F-8DE0-B96D667AC0D1}"/>
              </a:ext>
            </a:extLst>
          </p:cNvPr>
          <p:cNvSpPr txBox="1"/>
          <p:nvPr/>
        </p:nvSpPr>
        <p:spPr>
          <a:xfrm>
            <a:off x="7830346" y="2332052"/>
            <a:ext cx="9284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3200" b="1" spc="500" dirty="0" smtClean="0">
                <a:solidFill>
                  <a:srgbClr val="AB7942"/>
                </a:solidFill>
                <a:latin typeface="Gen Jyuu Gothic Heavy" panose="020B0302020203020207" pitchFamily="34" charset="-128"/>
                <a:ea typeface="Gen Jyuu Gothic Heavy" panose="020B0302020203020207" pitchFamily="34" charset="-128"/>
                <a:cs typeface="Gen Jyuu Gothic Heavy" panose="020B0302020203020207" pitchFamily="34" charset="-128"/>
              </a:rPr>
              <a:t>7</a:t>
            </a:r>
            <a:r>
              <a:rPr kumimoji="1" lang="zh-CN" altLang="en-US" sz="3200" b="1" spc="500" dirty="0" smtClean="0">
                <a:solidFill>
                  <a:srgbClr val="AB7942"/>
                </a:solidFill>
                <a:latin typeface="Gen Jyuu Gothic Heavy" panose="020B0302020203020207" pitchFamily="34" charset="-128"/>
                <a:ea typeface="Gen Jyuu Gothic Heavy" panose="020B0302020203020207" pitchFamily="34" charset="-128"/>
                <a:cs typeface="Gen Jyuu Gothic Heavy" panose="020B0302020203020207" pitchFamily="34" charset="-128"/>
              </a:rPr>
              <a:t>月</a:t>
            </a:r>
            <a:endParaRPr kumimoji="1" lang="zh-TW" altLang="en-US" sz="3200" b="1" spc="500" dirty="0">
              <a:solidFill>
                <a:srgbClr val="AB7942"/>
              </a:solidFill>
              <a:latin typeface="Gen Jyuu Gothic Heavy" panose="020B0302020203020207" pitchFamily="34" charset="-128"/>
              <a:ea typeface="Gen Jyuu Gothic Heavy" panose="020B0302020203020207" pitchFamily="34" charset="-128"/>
              <a:cs typeface="Gen Jyuu Gothic Heavy" panose="020B0302020203020207" pitchFamily="34" charset="-128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5687C536-591A-5A4E-811A-6CF38C6308DB}"/>
              </a:ext>
            </a:extLst>
          </p:cNvPr>
          <p:cNvSpPr txBox="1"/>
          <p:nvPr/>
        </p:nvSpPr>
        <p:spPr>
          <a:xfrm>
            <a:off x="9844576" y="2332049"/>
            <a:ext cx="2069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3200" b="1" spc="500" dirty="0" smtClean="0">
                <a:solidFill>
                  <a:srgbClr val="AB7942"/>
                </a:solidFill>
                <a:latin typeface="Gen Jyuu Gothic Heavy" panose="020B0302020203020207" pitchFamily="34" charset="-128"/>
                <a:ea typeface="Gen Jyuu Gothic Heavy" panose="020B0302020203020207" pitchFamily="34" charset="-128"/>
                <a:cs typeface="Gen Jyuu Gothic Heavy" panose="020B0302020203020207" pitchFamily="34" charset="-128"/>
              </a:rPr>
              <a:t>8</a:t>
            </a:r>
            <a:r>
              <a:rPr kumimoji="1" lang="zh-CN" altLang="en-US" sz="3200" b="1" spc="500" dirty="0" smtClean="0">
                <a:solidFill>
                  <a:srgbClr val="AB7942"/>
                </a:solidFill>
                <a:latin typeface="Gen Jyuu Gothic Heavy" panose="020B0302020203020207" pitchFamily="34" charset="-128"/>
                <a:ea typeface="Gen Jyuu Gothic Heavy" panose="020B0302020203020207" pitchFamily="34" charset="-128"/>
                <a:cs typeface="Gen Jyuu Gothic Heavy" panose="020B0302020203020207" pitchFamily="34" charset="-128"/>
              </a:rPr>
              <a:t>月</a:t>
            </a:r>
            <a:r>
              <a:rPr kumimoji="1" lang="zh-TW" altLang="en-US" sz="3200" b="1" spc="500" dirty="0" smtClean="0">
                <a:solidFill>
                  <a:srgbClr val="AB7942"/>
                </a:solidFill>
                <a:latin typeface="Gen Jyuu Gothic Heavy" panose="020B0302020203020207" pitchFamily="34" charset="-128"/>
                <a:ea typeface="Gen Jyuu Gothic Heavy" panose="020B0302020203020207" pitchFamily="34" charset="-128"/>
                <a:cs typeface="Gen Jyuu Gothic Heavy" panose="020B0302020203020207" pitchFamily="34" charset="-128"/>
              </a:rPr>
              <a:t>初</a:t>
            </a:r>
            <a:r>
              <a:rPr kumimoji="1" lang="en-US" altLang="zh-TW" sz="3200" b="1" spc="500" dirty="0" smtClean="0">
                <a:solidFill>
                  <a:srgbClr val="AB7942"/>
                </a:solidFill>
                <a:latin typeface="Gen Jyuu Gothic Heavy" panose="020B0302020203020207" pitchFamily="34" charset="-128"/>
                <a:ea typeface="Gen Jyuu Gothic Heavy" panose="020B0302020203020207" pitchFamily="34" charset="-128"/>
                <a:cs typeface="Gen Jyuu Gothic Heavy" panose="020B0302020203020207" pitchFamily="34" charset="-128"/>
              </a:rPr>
              <a:t>-</a:t>
            </a:r>
            <a:r>
              <a:rPr kumimoji="1" lang="zh-TW" altLang="en-US" sz="3200" b="1" spc="500" dirty="0" smtClean="0">
                <a:solidFill>
                  <a:srgbClr val="AB7942"/>
                </a:solidFill>
                <a:latin typeface="Gen Jyuu Gothic Heavy" panose="020B0302020203020207" pitchFamily="34" charset="-128"/>
                <a:ea typeface="Gen Jyuu Gothic Heavy" panose="020B0302020203020207" pitchFamily="34" charset="-128"/>
                <a:cs typeface="Gen Jyuu Gothic Heavy" panose="020B0302020203020207" pitchFamily="34" charset="-128"/>
              </a:rPr>
              <a:t>中</a:t>
            </a:r>
            <a:endParaRPr kumimoji="1" lang="zh-TW" altLang="en-US" sz="3200" b="1" spc="500" dirty="0">
              <a:solidFill>
                <a:srgbClr val="AB7942"/>
              </a:solidFill>
              <a:latin typeface="Gen Jyuu Gothic Heavy" panose="020B0302020203020207" pitchFamily="34" charset="-128"/>
              <a:ea typeface="Gen Jyuu Gothic Heavy" panose="020B0302020203020207" pitchFamily="34" charset="-128"/>
              <a:cs typeface="Gen Jyuu Gothic Heavy" panose="020B0302020203020207" pitchFamily="34" charset="-128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3B6DC32B-67DE-E949-BE4F-E7ACC668B10D}"/>
              </a:ext>
            </a:extLst>
          </p:cNvPr>
          <p:cNvSpPr txBox="1"/>
          <p:nvPr/>
        </p:nvSpPr>
        <p:spPr>
          <a:xfrm>
            <a:off x="9806104" y="4038558"/>
            <a:ext cx="210826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sz="2400" b="1" spc="100" dirty="0" smtClean="0">
                <a:solidFill>
                  <a:schemeClr val="bg2">
                    <a:lumMod val="25000"/>
                  </a:schemeClr>
                </a:solidFill>
                <a:latin typeface="Gen Jyuu Gothic Heavy" panose="020B0302020203020207" pitchFamily="34" charset="-128"/>
                <a:ea typeface="Gen Jyuu Gothic Heavy" panose="020B0302020203020207" pitchFamily="34" charset="-128"/>
                <a:cs typeface="Gen Jyuu Gothic Heavy" panose="020B0302020203020207" pitchFamily="34" charset="-128"/>
              </a:rPr>
              <a:t>8/5</a:t>
            </a:r>
            <a:endParaRPr kumimoji="1" lang="en-US" altLang="zh-TW" sz="2400" b="1" spc="100" dirty="0">
              <a:solidFill>
                <a:schemeClr val="bg2">
                  <a:lumMod val="25000"/>
                </a:schemeClr>
              </a:solidFill>
              <a:latin typeface="Gen Jyuu Gothic Heavy" panose="020B0302020203020207" pitchFamily="34" charset="-128"/>
              <a:ea typeface="Gen Jyuu Gothic Heavy" panose="020B0302020203020207" pitchFamily="34" charset="-128"/>
              <a:cs typeface="Gen Jyuu Gothic Heavy" panose="020B0302020203020207" pitchFamily="34" charset="-128"/>
            </a:endParaRPr>
          </a:p>
          <a:p>
            <a:pPr algn="ctr"/>
            <a:r>
              <a:rPr kumimoji="1" lang="zh-TW" altLang="en-US" sz="2400" b="1" spc="100" dirty="0">
                <a:solidFill>
                  <a:schemeClr val="bg2">
                    <a:lumMod val="25000"/>
                  </a:schemeClr>
                </a:solidFill>
                <a:latin typeface="Gen Jyuu Gothic Heavy" panose="020B0302020203020207" pitchFamily="34" charset="-128"/>
                <a:ea typeface="Gen Jyuu Gothic Heavy" panose="020B0302020203020207" pitchFamily="34" charset="-128"/>
                <a:cs typeface="Gen Jyuu Gothic Heavy" panose="020B0302020203020207" pitchFamily="34" charset="-128"/>
              </a:rPr>
              <a:t>實習結束</a:t>
            </a:r>
            <a:endParaRPr kumimoji="1" lang="en-US" altLang="zh-TW" sz="2400" b="1" spc="100" dirty="0">
              <a:solidFill>
                <a:schemeClr val="bg2">
                  <a:lumMod val="25000"/>
                </a:schemeClr>
              </a:solidFill>
              <a:latin typeface="Gen Jyuu Gothic Heavy" panose="020B0302020203020207" pitchFamily="34" charset="-128"/>
              <a:ea typeface="Gen Jyuu Gothic Heavy" panose="020B0302020203020207" pitchFamily="34" charset="-128"/>
              <a:cs typeface="Gen Jyuu Gothic Heavy" panose="020B0302020203020207" pitchFamily="34" charset="-128"/>
            </a:endParaRPr>
          </a:p>
          <a:p>
            <a:pPr algn="ctr"/>
            <a:endParaRPr kumimoji="1" lang="zh-TW" altLang="en-US" sz="2400" b="1" spc="100" dirty="0">
              <a:solidFill>
                <a:schemeClr val="bg2">
                  <a:lumMod val="25000"/>
                </a:schemeClr>
              </a:solidFill>
              <a:latin typeface="Gen Jyuu Gothic Heavy" panose="020B0302020203020207" pitchFamily="34" charset="-128"/>
              <a:ea typeface="Gen Jyuu Gothic Heavy" panose="020B0302020203020207" pitchFamily="34" charset="-128"/>
              <a:cs typeface="Gen Jyuu Gothic Heavy" panose="020B0302020203020207" pitchFamily="34" charset="-128"/>
            </a:endParaRPr>
          </a:p>
          <a:p>
            <a:pPr algn="ctr"/>
            <a:r>
              <a:rPr kumimoji="1" lang="zh-TW" altLang="en-US" sz="2400" b="1" spc="100" dirty="0">
                <a:solidFill>
                  <a:schemeClr val="bg2">
                    <a:lumMod val="25000"/>
                  </a:schemeClr>
                </a:solidFill>
                <a:latin typeface="Gen Jyuu Gothic Heavy" panose="020B0302020203020207" pitchFamily="34" charset="-128"/>
                <a:ea typeface="Gen Jyuu Gothic Heavy" panose="020B0302020203020207" pitchFamily="34" charset="-128"/>
                <a:cs typeface="Gen Jyuu Gothic Heavy" panose="020B0302020203020207" pitchFamily="34" charset="-128"/>
              </a:rPr>
              <a:t>學生繳交報告</a:t>
            </a:r>
            <a:endParaRPr kumimoji="1" lang="en-US" altLang="zh-TW" sz="2400" b="1" spc="100" dirty="0">
              <a:solidFill>
                <a:schemeClr val="bg2">
                  <a:lumMod val="25000"/>
                </a:schemeClr>
              </a:solidFill>
              <a:latin typeface="Gen Jyuu Gothic Heavy" panose="020B0302020203020207" pitchFamily="34" charset="-128"/>
              <a:ea typeface="Gen Jyuu Gothic Heavy" panose="020B0302020203020207" pitchFamily="34" charset="-128"/>
              <a:cs typeface="Gen Jyuu Gothic Heavy" panose="020B0302020203020207" pitchFamily="34" charset="-128"/>
            </a:endParaRPr>
          </a:p>
          <a:p>
            <a:pPr algn="ctr"/>
            <a:endParaRPr kumimoji="1" lang="zh-TW" altLang="en-US" sz="2400" b="1" spc="100" dirty="0">
              <a:solidFill>
                <a:schemeClr val="bg2">
                  <a:lumMod val="25000"/>
                </a:schemeClr>
              </a:solidFill>
              <a:latin typeface="Gen Jyuu Gothic Heavy" panose="020B0302020203020207" pitchFamily="34" charset="-128"/>
              <a:ea typeface="Gen Jyuu Gothic Heavy" panose="020B0302020203020207" pitchFamily="34" charset="-128"/>
              <a:cs typeface="Gen Jyuu Gothic Heavy" panose="020B0302020203020207" pitchFamily="34" charset="-128"/>
            </a:endParaRPr>
          </a:p>
          <a:p>
            <a:pPr algn="ctr"/>
            <a:r>
              <a:rPr kumimoji="1" lang="zh-TW" altLang="en-US" sz="2400" b="1" spc="100" dirty="0">
                <a:solidFill>
                  <a:schemeClr val="bg2">
                    <a:lumMod val="25000"/>
                  </a:schemeClr>
                </a:solidFill>
                <a:latin typeface="Gen Jyuu Gothic Heavy" panose="020B0302020203020207" pitchFamily="34" charset="-128"/>
                <a:ea typeface="Gen Jyuu Gothic Heavy" panose="020B0302020203020207" pitchFamily="34" charset="-128"/>
                <a:cs typeface="Gen Jyuu Gothic Heavy" panose="020B0302020203020207" pitchFamily="34" charset="-128"/>
              </a:rPr>
              <a:t>款項核銷</a:t>
            </a:r>
          </a:p>
        </p:txBody>
      </p:sp>
      <p:sp>
        <p:nvSpPr>
          <p:cNvPr id="18" name="圓角矩形 17">
            <a:extLst>
              <a:ext uri="{FF2B5EF4-FFF2-40B4-BE49-F238E27FC236}">
                <a16:creationId xmlns:a16="http://schemas.microsoft.com/office/drawing/2014/main" id="{851F878A-2611-2F49-91DB-5301C30599F7}"/>
              </a:ext>
            </a:extLst>
          </p:cNvPr>
          <p:cNvSpPr/>
          <p:nvPr/>
        </p:nvSpPr>
        <p:spPr>
          <a:xfrm>
            <a:off x="291045" y="3210966"/>
            <a:ext cx="4692369" cy="401592"/>
          </a:xfrm>
          <a:prstGeom prst="roundRect">
            <a:avLst/>
          </a:prstGeom>
          <a:solidFill>
            <a:srgbClr val="FFF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>
              <a:solidFill>
                <a:srgbClr val="FFF0C1"/>
              </a:solidFill>
            </a:endParaRPr>
          </a:p>
        </p:txBody>
      </p:sp>
      <p:sp>
        <p:nvSpPr>
          <p:cNvPr id="19" name="圓角矩形 18">
            <a:extLst>
              <a:ext uri="{FF2B5EF4-FFF2-40B4-BE49-F238E27FC236}">
                <a16:creationId xmlns:a16="http://schemas.microsoft.com/office/drawing/2014/main" id="{6F73FC0E-4946-914F-A945-D20FECB6AA8E}"/>
              </a:ext>
            </a:extLst>
          </p:cNvPr>
          <p:cNvSpPr/>
          <p:nvPr/>
        </p:nvSpPr>
        <p:spPr>
          <a:xfrm>
            <a:off x="3973614" y="3206592"/>
            <a:ext cx="4468637" cy="405966"/>
          </a:xfrm>
          <a:prstGeom prst="roundRect">
            <a:avLst/>
          </a:prstGeom>
          <a:solidFill>
            <a:srgbClr val="FFD5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>
              <a:solidFill>
                <a:srgbClr val="FFF0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08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94D930-4C03-8D70-302F-5C46B64B1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z="6000" b="1" spc="800" dirty="0">
                <a:solidFill>
                  <a:srgbClr val="AB7942"/>
                </a:solidFill>
                <a:latin typeface="Gen Jyuu Gothic Heavy" panose="020B0302020203020207" pitchFamily="34" charset="-128"/>
                <a:ea typeface="Gen Jyuu Gothic Heavy" panose="020B0302020203020207" pitchFamily="34" charset="-128"/>
                <a:cs typeface="Gen Jyuu Gothic Heavy" panose="020B0302020203020207" pitchFamily="34" charset="-128"/>
              </a:rPr>
              <a:t>報名方式</a:t>
            </a:r>
            <a:endParaRPr kumimoji="1"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E790BCC-EC1F-E506-451A-63B6934B4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863" y="1690688"/>
            <a:ext cx="4714551" cy="4634643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C3EF7332-9FE7-795A-27E9-7E1F3617AA95}"/>
              </a:ext>
            </a:extLst>
          </p:cNvPr>
          <p:cNvSpPr txBox="1"/>
          <p:nvPr/>
        </p:nvSpPr>
        <p:spPr>
          <a:xfrm>
            <a:off x="6073859" y="3361678"/>
            <a:ext cx="4700326" cy="646331"/>
          </a:xfrm>
          <a:prstGeom prst="rect">
            <a:avLst/>
          </a:prstGeom>
          <a:solidFill>
            <a:srgbClr val="AB7942"/>
          </a:solidFill>
        </p:spPr>
        <p:txBody>
          <a:bodyPr wrap="none" rtlCol="0">
            <a:spAutoFit/>
          </a:bodyPr>
          <a:lstStyle/>
          <a:p>
            <a:r>
              <a:rPr kumimoji="1" lang="zh-TW" altLang="en-US" sz="3600" b="1" dirty="0">
                <a:solidFill>
                  <a:srgbClr val="FFF0C1"/>
                </a:solidFill>
                <a:latin typeface="Gen Jyuu Gothic Regular" panose="020B0302020203020207" pitchFamily="34" charset="-128"/>
                <a:ea typeface="Gen Jyuu Gothic Regular" panose="020B0302020203020207" pitchFamily="34" charset="-128"/>
                <a:cs typeface="Gen Jyuu Gothic Regular" panose="020B0302020203020207" pitchFamily="34" charset="-128"/>
              </a:rPr>
              <a:t>報名期限：</a:t>
            </a:r>
            <a:r>
              <a:rPr kumimoji="1" lang="zh-TW" altLang="en-US" sz="3600" b="1" dirty="0" smtClean="0">
                <a:solidFill>
                  <a:srgbClr val="FFF0C1"/>
                </a:solidFill>
                <a:latin typeface="Gen Jyuu Gothic Regular" panose="020B0302020203020207" pitchFamily="34" charset="-128"/>
                <a:ea typeface="Gen Jyuu Gothic Regular" panose="020B0302020203020207" pitchFamily="34" charset="-128"/>
                <a:cs typeface="Gen Jyuu Gothic Regular" panose="020B0302020203020207" pitchFamily="34" charset="-128"/>
              </a:rPr>
              <a:t>到</a:t>
            </a:r>
            <a:r>
              <a:rPr kumimoji="1" lang="en-US" altLang="zh-TW" sz="3600" b="1" dirty="0" smtClean="0">
                <a:solidFill>
                  <a:srgbClr val="FFF0C1"/>
                </a:solidFill>
                <a:latin typeface="Gen Jyuu Gothic Regular" panose="020B0302020203020207" pitchFamily="34" charset="-128"/>
                <a:ea typeface="Gen Jyuu Gothic Regular" panose="020B0302020203020207" pitchFamily="34" charset="-128"/>
                <a:cs typeface="Gen Jyuu Gothic Regular" panose="020B0302020203020207" pitchFamily="34" charset="-128"/>
              </a:rPr>
              <a:t>3/31</a:t>
            </a:r>
            <a:r>
              <a:rPr kumimoji="1" lang="zh-TW" altLang="en-US" sz="3600" b="1" dirty="0">
                <a:solidFill>
                  <a:srgbClr val="FFF0C1"/>
                </a:solidFill>
                <a:latin typeface="Gen Jyuu Gothic Regular" panose="020B0302020203020207" pitchFamily="34" charset="-128"/>
                <a:ea typeface="Gen Jyuu Gothic Regular" panose="020B0302020203020207" pitchFamily="34" charset="-128"/>
                <a:cs typeface="Gen Jyuu Gothic Regular" panose="020B0302020203020207" pitchFamily="34" charset="-128"/>
              </a:rPr>
              <a:t>為止</a:t>
            </a:r>
            <a:endParaRPr kumimoji="1" lang="en-US" altLang="zh-TW" sz="3600" b="1" dirty="0">
              <a:solidFill>
                <a:srgbClr val="FFF0C1"/>
              </a:solidFill>
              <a:latin typeface="Gen Jyuu Gothic Regular" panose="020B0302020203020207" pitchFamily="34" charset="-128"/>
              <a:ea typeface="Gen Jyuu Gothic Regular" panose="020B0302020203020207" pitchFamily="34" charset="-128"/>
              <a:cs typeface="Gen Jyuu Gothic Regular" panose="020B0302020203020207" pitchFamily="34" charset="-128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83E985A1-65C4-87CE-A157-D824FB1A870D}"/>
              </a:ext>
            </a:extLst>
          </p:cNvPr>
          <p:cNvSpPr txBox="1"/>
          <p:nvPr/>
        </p:nvSpPr>
        <p:spPr>
          <a:xfrm>
            <a:off x="6073859" y="4287710"/>
            <a:ext cx="4822741" cy="1754326"/>
          </a:xfrm>
          <a:prstGeom prst="rect">
            <a:avLst/>
          </a:prstGeom>
          <a:solidFill>
            <a:srgbClr val="AB7942"/>
          </a:solidFill>
        </p:spPr>
        <p:txBody>
          <a:bodyPr wrap="square">
            <a:spAutoFit/>
          </a:bodyPr>
          <a:lstStyle/>
          <a:p>
            <a:r>
              <a:rPr kumimoji="1" lang="zh-TW" altLang="en-US" sz="3600" b="1" dirty="0">
                <a:solidFill>
                  <a:srgbClr val="FFF0C1"/>
                </a:solidFill>
                <a:latin typeface="Gen Jyuu Gothic Regular" panose="020B0302020203020207" pitchFamily="34" charset="-128"/>
                <a:ea typeface="Gen Jyuu Gothic Regular" panose="020B0302020203020207" pitchFamily="34" charset="-128"/>
                <a:cs typeface="Gen Jyuu Gothic Regular" panose="020B0302020203020207" pitchFamily="34" charset="-128"/>
              </a:rPr>
              <a:t>請上佛大學生系統報名並繳交紙本到國際處，才算報名成功。</a:t>
            </a:r>
          </a:p>
        </p:txBody>
      </p:sp>
    </p:spTree>
    <p:extLst>
      <p:ext uri="{BB962C8B-B14F-4D97-AF65-F5344CB8AC3E}">
        <p14:creationId xmlns:p14="http://schemas.microsoft.com/office/powerpoint/2010/main" val="391826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94D930-4C03-8D70-302F-5C46B64B1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z="6000" b="1" spc="800" dirty="0">
                <a:solidFill>
                  <a:srgbClr val="AB7942"/>
                </a:solidFill>
                <a:latin typeface="Gen Jyuu Gothic Heavy" panose="020B0302020203020207" pitchFamily="34" charset="-128"/>
                <a:ea typeface="Gen Jyuu Gothic Heavy" panose="020B0302020203020207" pitchFamily="34" charset="-128"/>
                <a:cs typeface="Gen Jyuu Gothic Heavy" panose="020B0302020203020207" pitchFamily="34" charset="-128"/>
              </a:rPr>
              <a:t>活動追蹤</a:t>
            </a:r>
            <a:endParaRPr kumimoji="1" lang="zh-TW" altLang="en-US" dirty="0"/>
          </a:p>
        </p:txBody>
      </p:sp>
      <p:sp>
        <p:nvSpPr>
          <p:cNvPr id="9" name="圓角矩形 8">
            <a:extLst>
              <a:ext uri="{FF2B5EF4-FFF2-40B4-BE49-F238E27FC236}">
                <a16:creationId xmlns:a16="http://schemas.microsoft.com/office/drawing/2014/main" id="{56D5C467-C6FA-3D47-B157-6A0EA5277974}"/>
              </a:ext>
            </a:extLst>
          </p:cNvPr>
          <p:cNvSpPr/>
          <p:nvPr/>
        </p:nvSpPr>
        <p:spPr>
          <a:xfrm>
            <a:off x="7212114" y="5522243"/>
            <a:ext cx="2579151" cy="693429"/>
          </a:xfrm>
          <a:prstGeom prst="roundRect">
            <a:avLst/>
          </a:prstGeom>
          <a:solidFill>
            <a:srgbClr val="AB7942"/>
          </a:solidFill>
          <a:ln>
            <a:solidFill>
              <a:srgbClr val="AB79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3200" b="1" dirty="0">
                <a:solidFill>
                  <a:srgbClr val="FFF0C1"/>
                </a:solidFill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IG:</a:t>
            </a:r>
            <a:r>
              <a:rPr kumimoji="1" lang="zh-TW" altLang="en-US" sz="3200" b="1" dirty="0">
                <a:solidFill>
                  <a:srgbClr val="FFF0C1"/>
                </a:solidFill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國際處</a:t>
            </a:r>
          </a:p>
        </p:txBody>
      </p:sp>
      <p:sp>
        <p:nvSpPr>
          <p:cNvPr id="13" name="圓角矩形 12">
            <a:extLst>
              <a:ext uri="{FF2B5EF4-FFF2-40B4-BE49-F238E27FC236}">
                <a16:creationId xmlns:a16="http://schemas.microsoft.com/office/drawing/2014/main" id="{56D5C467-C6FA-3D47-B157-6A0EA5277974}"/>
              </a:ext>
            </a:extLst>
          </p:cNvPr>
          <p:cNvSpPr/>
          <p:nvPr/>
        </p:nvSpPr>
        <p:spPr>
          <a:xfrm>
            <a:off x="2533645" y="5574539"/>
            <a:ext cx="2446243" cy="693429"/>
          </a:xfrm>
          <a:prstGeom prst="roundRect">
            <a:avLst/>
          </a:prstGeom>
          <a:solidFill>
            <a:srgbClr val="AB7942"/>
          </a:solidFill>
          <a:ln>
            <a:solidFill>
              <a:srgbClr val="AB79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3200" b="1" dirty="0">
                <a:solidFill>
                  <a:srgbClr val="FFF0C1"/>
                </a:solidFill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FB:</a:t>
            </a:r>
            <a:r>
              <a:rPr kumimoji="1" lang="zh-TW" altLang="en-US" sz="3200" b="1" dirty="0">
                <a:solidFill>
                  <a:srgbClr val="FFF0C1"/>
                </a:solidFill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國際處</a:t>
            </a: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99" y="2146551"/>
            <a:ext cx="3136925" cy="313692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226" y="2146551"/>
            <a:ext cx="3136925" cy="313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63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15A666-C62A-F342-99AA-869F4C5CD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z="6000" b="1" spc="800" dirty="0">
                <a:solidFill>
                  <a:srgbClr val="AB7942"/>
                </a:solidFill>
                <a:latin typeface="Gen Jyuu Gothic Heavy" panose="020B0302020203020207" pitchFamily="34" charset="-128"/>
                <a:ea typeface="Gen Jyuu Gothic Heavy" panose="020B0302020203020207" pitchFamily="34" charset="-128"/>
                <a:cs typeface="Gen Jyuu Gothic Heavy" panose="020B0302020203020207" pitchFamily="34" charset="-128"/>
              </a:rPr>
              <a:t>海外實習簡介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432E05D-DE4F-AC46-9BC8-F8BDA17A2A62}"/>
              </a:ext>
            </a:extLst>
          </p:cNvPr>
          <p:cNvSpPr txBox="1"/>
          <p:nvPr/>
        </p:nvSpPr>
        <p:spPr>
          <a:xfrm>
            <a:off x="683507" y="1704441"/>
            <a:ext cx="6877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>
                <a:ln w="6350">
                  <a:solidFill>
                    <a:srgbClr val="AB7942"/>
                  </a:solidFill>
                </a:ln>
                <a:solidFill>
                  <a:srgbClr val="FFF0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❑ </a:t>
            </a:r>
            <a:r>
              <a:rPr lang="zh-CN" altLang="en-US" sz="3600" b="1" dirty="0">
                <a:ln w="6350">
                  <a:solidFill>
                    <a:srgbClr val="AB7942"/>
                  </a:solidFill>
                </a:ln>
                <a:solidFill>
                  <a:srgbClr val="FFF0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時間：約</a:t>
            </a:r>
            <a:r>
              <a:rPr lang="en-US" altLang="zh-TW" sz="3600" b="1" dirty="0">
                <a:ln w="6350">
                  <a:solidFill>
                    <a:srgbClr val="AB7942"/>
                  </a:solidFill>
                </a:ln>
                <a:solidFill>
                  <a:srgbClr val="FFF0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30</a:t>
            </a:r>
            <a:r>
              <a:rPr lang="zh-TW" altLang="en-US" sz="3600" b="1" dirty="0">
                <a:ln w="6350">
                  <a:solidFill>
                    <a:srgbClr val="AB7942"/>
                  </a:solidFill>
                </a:ln>
                <a:solidFill>
                  <a:srgbClr val="FFF0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天，</a:t>
            </a:r>
            <a:r>
              <a:rPr lang="zh-TW" altLang="en-US" sz="3600" b="1" dirty="0" smtClean="0">
                <a:ln w="6350">
                  <a:solidFill>
                    <a:srgbClr val="AB7942"/>
                  </a:solidFill>
                </a:ln>
                <a:solidFill>
                  <a:srgbClr val="FFF0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利用</a:t>
            </a:r>
            <a:r>
              <a:rPr kumimoji="1" lang="zh-TW" altLang="en-US" sz="3600" b="1" dirty="0">
                <a:ln w="6350">
                  <a:solidFill>
                    <a:srgbClr val="AB7942"/>
                  </a:solidFill>
                </a:ln>
                <a:solidFill>
                  <a:srgbClr val="FFF0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暑</a:t>
            </a:r>
            <a:r>
              <a:rPr kumimoji="1" lang="zh-TW" altLang="en-US" sz="3600" b="1" dirty="0" smtClean="0">
                <a:ln w="6350">
                  <a:solidFill>
                    <a:srgbClr val="AB7942"/>
                  </a:solidFill>
                </a:ln>
                <a:solidFill>
                  <a:srgbClr val="FFF0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假</a:t>
            </a:r>
            <a:r>
              <a:rPr kumimoji="1" lang="zh-TW" altLang="en-US" sz="3600" b="1" dirty="0">
                <a:ln w="6350">
                  <a:solidFill>
                    <a:srgbClr val="AB7942"/>
                  </a:solidFill>
                </a:ln>
                <a:solidFill>
                  <a:srgbClr val="FFF0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時間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C3087CEF-006F-ED42-AF1F-6F05A5392682}"/>
              </a:ext>
            </a:extLst>
          </p:cNvPr>
          <p:cNvSpPr txBox="1"/>
          <p:nvPr/>
        </p:nvSpPr>
        <p:spPr>
          <a:xfrm>
            <a:off x="683506" y="2465676"/>
            <a:ext cx="9870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>
                <a:ln w="6350">
                  <a:solidFill>
                    <a:srgbClr val="AB7942"/>
                  </a:solidFill>
                </a:ln>
                <a:solidFill>
                  <a:srgbClr val="FFF0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❑ </a:t>
            </a:r>
            <a:r>
              <a:rPr lang="zh-CN" altLang="en-US" sz="3600" b="1" dirty="0">
                <a:ln w="6350">
                  <a:solidFill>
                    <a:srgbClr val="AB7942"/>
                  </a:solidFill>
                </a:ln>
                <a:solidFill>
                  <a:srgbClr val="FFF0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實習單位</a:t>
            </a:r>
            <a:r>
              <a:rPr lang="zh-CN" altLang="en-US" sz="3600" b="1" dirty="0" smtClean="0">
                <a:ln w="6350">
                  <a:solidFill>
                    <a:srgbClr val="AB7942"/>
                  </a:solidFill>
                </a:ln>
                <a:solidFill>
                  <a:srgbClr val="FFF0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：</a:t>
            </a:r>
            <a:r>
              <a:rPr lang="zh-TW" altLang="en-US" sz="3600" b="1" dirty="0" smtClean="0">
                <a:ln w="6350">
                  <a:solidFill>
                    <a:srgbClr val="AB7942"/>
                  </a:solidFill>
                </a:ln>
                <a:solidFill>
                  <a:srgbClr val="FFF0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菲律賓</a:t>
            </a:r>
            <a:r>
              <a:rPr lang="en-US" altLang="zh-TW" sz="3600" b="1" dirty="0" smtClean="0">
                <a:ln w="6350">
                  <a:solidFill>
                    <a:srgbClr val="AB7942"/>
                  </a:solidFill>
                </a:ln>
                <a:solidFill>
                  <a:srgbClr val="FFF0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LCIC</a:t>
            </a:r>
            <a:r>
              <a:rPr lang="zh-TW" altLang="en-US" sz="3600" b="1" dirty="0" smtClean="0">
                <a:ln w="6350">
                  <a:solidFill>
                    <a:srgbClr val="AB7942"/>
                  </a:solidFill>
                </a:ln>
                <a:solidFill>
                  <a:srgbClr val="FFF0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及 印尼</a:t>
            </a:r>
            <a:r>
              <a:rPr lang="zh-TW" altLang="en-US" sz="3600" b="1" dirty="0">
                <a:ln w="6350">
                  <a:solidFill>
                    <a:srgbClr val="AB7942"/>
                  </a:solidFill>
                </a:ln>
                <a:solidFill>
                  <a:srgbClr val="FFF0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峇厘</a:t>
            </a:r>
            <a:r>
              <a:rPr lang="zh-TW" altLang="en-US" sz="3600" b="1" dirty="0" smtClean="0">
                <a:ln w="6350">
                  <a:solidFill>
                    <a:srgbClr val="AB7942"/>
                  </a:solidFill>
                </a:ln>
                <a:solidFill>
                  <a:srgbClr val="FFF0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島</a:t>
            </a:r>
            <a:r>
              <a:rPr lang="en-US" altLang="zh-TW" sz="3600" b="1" dirty="0" smtClean="0">
                <a:ln w="6350">
                  <a:solidFill>
                    <a:srgbClr val="AB7942"/>
                  </a:solidFill>
                </a:ln>
                <a:solidFill>
                  <a:srgbClr val="FFF0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JM</a:t>
            </a:r>
            <a:r>
              <a:rPr lang="zh-TW" altLang="en-US" sz="3600" b="1" dirty="0" smtClean="0">
                <a:ln w="6350">
                  <a:solidFill>
                    <a:srgbClr val="AB7942"/>
                  </a:solidFill>
                </a:ln>
                <a:solidFill>
                  <a:srgbClr val="FFF0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 </a:t>
            </a:r>
            <a:r>
              <a:rPr lang="en-US" altLang="zh-TW" sz="3600" b="1" dirty="0" smtClean="0">
                <a:ln w="6350">
                  <a:solidFill>
                    <a:srgbClr val="AB7942"/>
                  </a:solidFill>
                </a:ln>
                <a:solidFill>
                  <a:srgbClr val="FFF0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Travel</a:t>
            </a:r>
            <a:endParaRPr kumimoji="1" lang="zh-TW" altLang="en-US" sz="3600" b="1" dirty="0">
              <a:ln w="6350">
                <a:solidFill>
                  <a:srgbClr val="AB7942"/>
                </a:solidFill>
              </a:ln>
              <a:solidFill>
                <a:srgbClr val="FFF0C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 Jyuu Gothic Bold" panose="020B0302020203020207" pitchFamily="34" charset="-128"/>
              <a:ea typeface="Gen Jyuu Gothic Bold" panose="020B0302020203020207" pitchFamily="34" charset="-128"/>
              <a:cs typeface="Gen Jyuu Gothic Bold" panose="020B0302020203020207" pitchFamily="34" charset="-128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F13A9E0-2593-C640-96DF-11F1090C4ACB}"/>
              </a:ext>
            </a:extLst>
          </p:cNvPr>
          <p:cNvSpPr txBox="1"/>
          <p:nvPr/>
        </p:nvSpPr>
        <p:spPr>
          <a:xfrm>
            <a:off x="690229" y="3226911"/>
            <a:ext cx="1117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n w="6350">
                  <a:solidFill>
                    <a:srgbClr val="AB7942"/>
                  </a:solidFill>
                </a:ln>
                <a:solidFill>
                  <a:srgbClr val="FFF0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❑ </a:t>
            </a:r>
            <a:r>
              <a:rPr lang="zh-CN" altLang="en-US" sz="3600" b="1" dirty="0">
                <a:ln w="6350">
                  <a:solidFill>
                    <a:srgbClr val="AB7942"/>
                  </a:solidFill>
                </a:ln>
                <a:solidFill>
                  <a:srgbClr val="FFF0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經費來源：</a:t>
            </a:r>
            <a:r>
              <a:rPr lang="zh-TW" altLang="en-US" sz="3600" b="1" dirty="0">
                <a:ln w="6350">
                  <a:solidFill>
                    <a:srgbClr val="AB7942"/>
                  </a:solidFill>
                </a:ln>
                <a:solidFill>
                  <a:srgbClr val="FFF0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教育部學學海築夢</a:t>
            </a:r>
            <a:endParaRPr kumimoji="1" lang="zh-TW" altLang="en-US" sz="3600" b="1" dirty="0">
              <a:ln w="6350">
                <a:solidFill>
                  <a:srgbClr val="AB7942"/>
                </a:solidFill>
              </a:ln>
              <a:solidFill>
                <a:srgbClr val="FFF0C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 Jyuu Gothic Bold" panose="020B0302020203020207" pitchFamily="34" charset="-128"/>
              <a:ea typeface="Gen Jyuu Gothic Bold" panose="020B0302020203020207" pitchFamily="34" charset="-128"/>
              <a:cs typeface="Gen Jyuu Gothic Bold" panose="020B0302020203020207" pitchFamily="34" charset="-128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19213BD-E36B-9E4D-B305-3A39EF5D8B8B}"/>
              </a:ext>
            </a:extLst>
          </p:cNvPr>
          <p:cNvSpPr txBox="1"/>
          <p:nvPr/>
        </p:nvSpPr>
        <p:spPr>
          <a:xfrm>
            <a:off x="690229" y="5303379"/>
            <a:ext cx="10896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n w="6350">
                  <a:solidFill>
                    <a:srgbClr val="AB7942"/>
                  </a:solidFill>
                </a:ln>
                <a:solidFill>
                  <a:srgbClr val="FFF0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❑ </a:t>
            </a:r>
            <a:r>
              <a:rPr lang="zh-CN" altLang="en-US" sz="3600" b="1" dirty="0">
                <a:ln w="6350">
                  <a:solidFill>
                    <a:srgbClr val="AB7942"/>
                  </a:solidFill>
                </a:ln>
                <a:solidFill>
                  <a:srgbClr val="FFF0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甄選條件：</a:t>
            </a:r>
            <a:r>
              <a:rPr lang="zh-TW" altLang="en-US" sz="3600" b="1" dirty="0">
                <a:ln w="6350">
                  <a:solidFill>
                    <a:srgbClr val="AB7942"/>
                  </a:solidFill>
                </a:ln>
                <a:solidFill>
                  <a:srgbClr val="FFF0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佛光大學學生、個性活潑外向、負責任</a:t>
            </a:r>
            <a:endParaRPr kumimoji="1" lang="zh-TW" altLang="en-US" sz="3600" b="1" dirty="0">
              <a:ln w="6350">
                <a:solidFill>
                  <a:srgbClr val="AB7942"/>
                </a:solidFill>
              </a:ln>
              <a:solidFill>
                <a:srgbClr val="FFF0C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 Jyuu Gothic Bold" panose="020B0302020203020207" pitchFamily="34" charset="-128"/>
              <a:ea typeface="Gen Jyuu Gothic Bold" panose="020B0302020203020207" pitchFamily="34" charset="-128"/>
              <a:cs typeface="Gen Jyuu Gothic Bold" panose="020B0302020203020207" pitchFamily="34" charset="-128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47527BF8-0036-4945-A1E5-1070C35D7171}"/>
              </a:ext>
            </a:extLst>
          </p:cNvPr>
          <p:cNvSpPr txBox="1"/>
          <p:nvPr/>
        </p:nvSpPr>
        <p:spPr>
          <a:xfrm>
            <a:off x="690229" y="3988146"/>
            <a:ext cx="11179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n w="6350">
                  <a:solidFill>
                    <a:srgbClr val="AB7942"/>
                  </a:solidFill>
                </a:ln>
                <a:solidFill>
                  <a:srgbClr val="FFF0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❑ </a:t>
            </a:r>
            <a:r>
              <a:rPr lang="zh-CN" altLang="en-US" sz="3600" b="1" dirty="0">
                <a:ln w="6350">
                  <a:solidFill>
                    <a:srgbClr val="AB7942"/>
                  </a:solidFill>
                </a:ln>
                <a:solidFill>
                  <a:srgbClr val="FFF0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補助金額：來回機票、當地生活費</a:t>
            </a:r>
            <a:endParaRPr lang="en-US" altLang="zh-CN" sz="3600" b="1" dirty="0">
              <a:ln w="6350">
                <a:solidFill>
                  <a:srgbClr val="AB7942"/>
                </a:solidFill>
              </a:ln>
              <a:solidFill>
                <a:srgbClr val="FFF0C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 Jyuu Gothic Bold" panose="020B0302020203020207" pitchFamily="34" charset="-128"/>
              <a:ea typeface="Gen Jyuu Gothic Bold" panose="020B0302020203020207" pitchFamily="34" charset="-128"/>
              <a:cs typeface="Gen Jyuu Gothic Bold" panose="020B0302020203020207" pitchFamily="34" charset="-128"/>
            </a:endParaRPr>
          </a:p>
          <a:p>
            <a:r>
              <a:rPr lang="zh-TW" altLang="en-US" sz="3600" b="1" dirty="0">
                <a:ln w="6350">
                  <a:solidFill>
                    <a:srgbClr val="AB7942"/>
                  </a:solidFill>
                </a:ln>
                <a:solidFill>
                  <a:srgbClr val="FFF0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                        </a:t>
            </a:r>
            <a:r>
              <a:rPr lang="zh-CN" altLang="en-US" sz="3600" b="1" dirty="0">
                <a:ln w="6350">
                  <a:solidFill>
                    <a:srgbClr val="AB7942"/>
                  </a:solidFill>
                </a:ln>
                <a:solidFill>
                  <a:srgbClr val="FFF0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（若無獲得補助，也接受</a:t>
            </a:r>
            <a:r>
              <a:rPr lang="zh-TW" altLang="en-US" sz="3600" b="1" dirty="0">
                <a:ln w="6350">
                  <a:solidFill>
                    <a:srgbClr val="AB7942"/>
                  </a:solidFill>
                </a:ln>
                <a:solidFill>
                  <a:srgbClr val="FFF0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自費參加</a:t>
            </a:r>
            <a:r>
              <a:rPr lang="zh-CN" altLang="en-US" sz="3600" b="1" dirty="0">
                <a:ln w="6350">
                  <a:solidFill>
                    <a:srgbClr val="AB7942"/>
                  </a:solidFill>
                </a:ln>
                <a:solidFill>
                  <a:srgbClr val="FFF0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）</a:t>
            </a:r>
            <a:endParaRPr kumimoji="1" lang="zh-TW" altLang="en-US" sz="3600" b="1" dirty="0">
              <a:ln w="6350">
                <a:solidFill>
                  <a:srgbClr val="AB7942"/>
                </a:solidFill>
              </a:ln>
              <a:solidFill>
                <a:srgbClr val="FFF0C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 Jyuu Gothic Bold" panose="020B0302020203020207" pitchFamily="34" charset="-128"/>
              <a:ea typeface="Gen Jyuu Gothic Bold" panose="020B0302020203020207" pitchFamily="34" charset="-128"/>
              <a:cs typeface="Gen Jyuu Gothic Bold" panose="020B0302020203020207" pitchFamily="34" charset="-128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61E455A6-A1B5-6C32-73F7-E4199282A3D8}"/>
              </a:ext>
            </a:extLst>
          </p:cNvPr>
          <p:cNvSpPr txBox="1"/>
          <p:nvPr/>
        </p:nvSpPr>
        <p:spPr>
          <a:xfrm>
            <a:off x="690229" y="6064614"/>
            <a:ext cx="10896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n w="6350">
                  <a:solidFill>
                    <a:srgbClr val="AB7942"/>
                  </a:solidFill>
                </a:ln>
                <a:solidFill>
                  <a:srgbClr val="FFF0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❑ </a:t>
            </a:r>
            <a:r>
              <a:rPr lang="zh-TW" altLang="en-US" sz="3600" b="1" dirty="0">
                <a:ln w="6350">
                  <a:solidFill>
                    <a:srgbClr val="AB7942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實習學分：</a:t>
            </a:r>
            <a:r>
              <a:rPr lang="en-US" altLang="zh-TW" sz="3600" b="1" dirty="0">
                <a:ln w="6350">
                  <a:solidFill>
                    <a:srgbClr val="AB7942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3</a:t>
            </a:r>
            <a:r>
              <a:rPr lang="zh-TW" altLang="en-US" sz="3600" b="1" dirty="0">
                <a:ln w="6350">
                  <a:solidFill>
                    <a:srgbClr val="AB7942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學分（</a:t>
            </a:r>
            <a:r>
              <a:rPr lang="en-US" altLang="zh-TW" sz="3600" b="1" dirty="0">
                <a:ln w="6350">
                  <a:solidFill>
                    <a:srgbClr val="AB7942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114-1</a:t>
            </a:r>
            <a:r>
              <a:rPr lang="zh-TW" altLang="en-US" sz="3600" b="1" dirty="0">
                <a:ln w="6350">
                  <a:solidFill>
                    <a:srgbClr val="AB7942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公共事務專業實習）</a:t>
            </a:r>
            <a:endParaRPr kumimoji="1" lang="zh-TW" altLang="en-US" sz="3600" b="1" dirty="0">
              <a:ln w="6350">
                <a:solidFill>
                  <a:srgbClr val="AB7942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 Jyuu Gothic Bold" panose="020B0302020203020207" pitchFamily="34" charset="-128"/>
              <a:ea typeface="Gen Jyuu Gothic Bold" panose="020B0302020203020207" pitchFamily="34" charset="-128"/>
              <a:cs typeface="Gen Jyuu Gothic Bold" panose="020B0302020203020207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685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A0F960-6370-334A-8C99-FCCD1D8C6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sz="6000" b="1" spc="800" dirty="0">
                <a:solidFill>
                  <a:srgbClr val="AB7942"/>
                </a:solidFill>
                <a:latin typeface="Gen Jyuu Gothic Heavy" panose="020B0302020203020207" pitchFamily="34" charset="-128"/>
                <a:ea typeface="Gen Jyuu Gothic Heavy" panose="020B0302020203020207" pitchFamily="34" charset="-128"/>
                <a:cs typeface="Gen Jyuu Gothic Heavy" panose="020B0302020203020207" pitchFamily="34" charset="-128"/>
              </a:rPr>
              <a:t>實習國別</a:t>
            </a:r>
            <a:r>
              <a:rPr kumimoji="1" lang="en-US" altLang="zh-TW" sz="6000" b="1" spc="800" dirty="0">
                <a:solidFill>
                  <a:srgbClr val="AB7942"/>
                </a:solidFill>
                <a:latin typeface="Gen Jyuu Gothic Heavy" panose="020B0302020203020207" pitchFamily="34" charset="-128"/>
                <a:ea typeface="Gen Jyuu Gothic Heavy" panose="020B0302020203020207" pitchFamily="34" charset="-128"/>
                <a:cs typeface="Gen Jyuu Gothic Heavy" panose="020B0302020203020207" pitchFamily="34" charset="-128"/>
              </a:rPr>
              <a:t>/</a:t>
            </a:r>
            <a:r>
              <a:rPr kumimoji="1" lang="zh-TW" altLang="en-US" sz="6000" b="1" spc="800" dirty="0">
                <a:solidFill>
                  <a:srgbClr val="AB7942"/>
                </a:solidFill>
                <a:latin typeface="Gen Jyuu Gothic Heavy" panose="020B0302020203020207" pitchFamily="34" charset="-128"/>
                <a:ea typeface="Gen Jyuu Gothic Heavy" panose="020B0302020203020207" pitchFamily="34" charset="-128"/>
                <a:cs typeface="Gen Jyuu Gothic Heavy" panose="020B0302020203020207" pitchFamily="34" charset="-128"/>
              </a:rPr>
              <a:t>領域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A10E7094-9490-9146-BD38-C27F858A5260}"/>
              </a:ext>
            </a:extLst>
          </p:cNvPr>
          <p:cNvSpPr/>
          <p:nvPr/>
        </p:nvSpPr>
        <p:spPr>
          <a:xfrm>
            <a:off x="292608" y="5349521"/>
            <a:ext cx="12021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TW" altLang="en-US" sz="3200" b="1" spc="500" dirty="0">
                <a:ln w="6350">
                  <a:solidFill>
                    <a:srgbClr val="AB7942"/>
                  </a:solidFill>
                </a:ln>
                <a:solidFill>
                  <a:srgbClr val="AB7942"/>
                </a:solidFill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☑︎</a:t>
            </a:r>
            <a:r>
              <a:rPr kumimoji="1" lang="zh-TW" altLang="en-US" sz="3200" b="1" spc="500" dirty="0">
                <a:ln w="6350">
                  <a:solidFill>
                    <a:srgbClr val="AB7942"/>
                  </a:solidFill>
                </a:ln>
                <a:solidFill>
                  <a:srgbClr val="FFF0C1"/>
                </a:solidFill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旅遊業 </a:t>
            </a:r>
            <a:r>
              <a:rPr kumimoji="1" lang="zh-TW" altLang="en-US" sz="3200" b="1" spc="500" dirty="0">
                <a:ln w="6350">
                  <a:solidFill>
                    <a:srgbClr val="AB7942"/>
                  </a:solidFill>
                </a:ln>
                <a:solidFill>
                  <a:srgbClr val="AB7942"/>
                </a:solidFill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☑︎</a:t>
            </a:r>
            <a:r>
              <a:rPr kumimoji="1" lang="zh-TW" altLang="en-US" sz="3200" b="1" spc="500" dirty="0">
                <a:ln w="6350">
                  <a:solidFill>
                    <a:srgbClr val="AB7942"/>
                  </a:solidFill>
                </a:ln>
                <a:solidFill>
                  <a:srgbClr val="FFF0C1"/>
                </a:solidFill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餐飲業 </a:t>
            </a:r>
            <a:r>
              <a:rPr kumimoji="1" lang="zh-TW" altLang="en-US" sz="3200" b="1" spc="500" dirty="0">
                <a:ln w="6350">
                  <a:solidFill>
                    <a:srgbClr val="AB7942"/>
                  </a:solidFill>
                </a:ln>
                <a:solidFill>
                  <a:srgbClr val="AB7942"/>
                </a:solidFill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☑︎</a:t>
            </a:r>
            <a:r>
              <a:rPr kumimoji="1" lang="zh-TW" altLang="en-US" sz="3200" b="1" spc="500" dirty="0">
                <a:ln w="6350">
                  <a:solidFill>
                    <a:srgbClr val="AB7942"/>
                  </a:solidFill>
                </a:ln>
                <a:solidFill>
                  <a:srgbClr val="FFF0C1"/>
                </a:solidFill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教育業 </a:t>
            </a:r>
            <a:r>
              <a:rPr kumimoji="1" lang="zh-TW" altLang="en-US" sz="3200" b="1" spc="500" dirty="0">
                <a:ln w="6350">
                  <a:solidFill>
                    <a:srgbClr val="AB7942"/>
                  </a:solidFill>
                </a:ln>
                <a:solidFill>
                  <a:srgbClr val="AB7942"/>
                </a:solidFill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☑︎</a:t>
            </a:r>
            <a:r>
              <a:rPr kumimoji="1" lang="zh-TW" altLang="en-US" sz="3200" b="1" spc="500" dirty="0">
                <a:ln w="6350">
                  <a:solidFill>
                    <a:srgbClr val="AB7942"/>
                  </a:solidFill>
                </a:ln>
                <a:solidFill>
                  <a:srgbClr val="FFF0C1"/>
                </a:solidFill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商業業 </a:t>
            </a:r>
            <a:r>
              <a:rPr kumimoji="1" lang="zh-TW" altLang="en-US" sz="3200" b="1" spc="500" dirty="0">
                <a:ln w="6350">
                  <a:solidFill>
                    <a:srgbClr val="AB7942"/>
                  </a:solidFill>
                </a:ln>
                <a:solidFill>
                  <a:srgbClr val="AB7942"/>
                </a:solidFill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☑︎</a:t>
            </a:r>
            <a:r>
              <a:rPr kumimoji="1" lang="zh-TW" altLang="en-US" sz="3200" b="1" spc="500" dirty="0">
                <a:ln w="6350">
                  <a:solidFill>
                    <a:srgbClr val="AB7942"/>
                  </a:solidFill>
                </a:ln>
                <a:solidFill>
                  <a:srgbClr val="FFF0C1"/>
                </a:solidFill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宗教類</a:t>
            </a:r>
          </a:p>
        </p:txBody>
      </p: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083DDB9B-8765-838B-5377-C5A911D7500C}"/>
              </a:ext>
            </a:extLst>
          </p:cNvPr>
          <p:cNvGrpSpPr/>
          <p:nvPr/>
        </p:nvGrpSpPr>
        <p:grpSpPr>
          <a:xfrm>
            <a:off x="391886" y="2266766"/>
            <a:ext cx="11436844" cy="2438138"/>
            <a:chOff x="391886" y="2266766"/>
            <a:chExt cx="11436844" cy="2438138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B527B79E-257B-F14B-AF9F-61D979F34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96465" y="2279337"/>
              <a:ext cx="1099440" cy="1099440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1884EAEC-DA6F-4149-9391-2D1EBBE88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3452" y="2294410"/>
              <a:ext cx="1107821" cy="1107821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3FD8FE35-F61A-E449-B4A4-875420B70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01097" y="2294410"/>
              <a:ext cx="1118488" cy="1118488"/>
            </a:xfrm>
            <a:prstGeom prst="rect">
              <a:avLst/>
            </a:prstGeom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2F441D0C-ECB7-6A40-A21A-F2C6AE9F0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53677" y="2266766"/>
              <a:ext cx="1124583" cy="1124583"/>
            </a:xfrm>
            <a:prstGeom prst="rect">
              <a:avLst/>
            </a:prstGeom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A546037F-11E9-E042-8383-35927D659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3902" y="2269741"/>
              <a:ext cx="1124583" cy="1124583"/>
            </a:xfrm>
            <a:prstGeom prst="rect">
              <a:avLst/>
            </a:prstGeom>
          </p:spPr>
        </p:pic>
        <p:grpSp>
          <p:nvGrpSpPr>
            <p:cNvPr id="10" name="群組 9">
              <a:extLst>
                <a:ext uri="{FF2B5EF4-FFF2-40B4-BE49-F238E27FC236}">
                  <a16:creationId xmlns:a16="http://schemas.microsoft.com/office/drawing/2014/main" id="{5B31C555-7898-06CF-4E9E-C994D45FD031}"/>
                </a:ext>
              </a:extLst>
            </p:cNvPr>
            <p:cNvGrpSpPr/>
            <p:nvPr/>
          </p:nvGrpSpPr>
          <p:grpSpPr>
            <a:xfrm>
              <a:off x="391886" y="3969475"/>
              <a:ext cx="1188614" cy="735429"/>
              <a:chOff x="3021275" y="7835988"/>
              <a:chExt cx="1188614" cy="735429"/>
            </a:xfrm>
          </p:grpSpPr>
          <p:sp>
            <p:nvSpPr>
              <p:cNvPr id="19" name="圓角矩形 18">
                <a:extLst>
                  <a:ext uri="{FF2B5EF4-FFF2-40B4-BE49-F238E27FC236}">
                    <a16:creationId xmlns:a16="http://schemas.microsoft.com/office/drawing/2014/main" id="{7CEA6754-B52A-9149-93DB-FA2F1AA77633}"/>
                  </a:ext>
                </a:extLst>
              </p:cNvPr>
              <p:cNvSpPr/>
              <p:nvPr/>
            </p:nvSpPr>
            <p:spPr>
              <a:xfrm>
                <a:off x="3021275" y="7835988"/>
                <a:ext cx="1188614" cy="735429"/>
              </a:xfrm>
              <a:prstGeom prst="roundRect">
                <a:avLst/>
              </a:prstGeom>
              <a:solidFill>
                <a:srgbClr val="AB7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332F2A54-3C34-CC4A-8811-0A3D50DFFE48}"/>
                  </a:ext>
                </a:extLst>
              </p:cNvPr>
              <p:cNvSpPr txBox="1"/>
              <p:nvPr/>
            </p:nvSpPr>
            <p:spPr>
              <a:xfrm>
                <a:off x="3117804" y="7951967"/>
                <a:ext cx="10054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TW" altLang="en-US" sz="3200" b="1" dirty="0">
                    <a:solidFill>
                      <a:srgbClr val="FFF0C1"/>
                    </a:solidFill>
                    <a:latin typeface="Gen Jyuu Gothic Bold" panose="020B0302020203020207" pitchFamily="34" charset="-128"/>
                    <a:ea typeface="Gen Jyuu Gothic Bold" panose="020B0302020203020207" pitchFamily="34" charset="-128"/>
                    <a:cs typeface="Gen Jyuu Gothic Bold" panose="020B0302020203020207" pitchFamily="34" charset="-128"/>
                  </a:rPr>
                  <a:t>泰國</a:t>
                </a:r>
              </a:p>
            </p:txBody>
          </p:sp>
        </p:grpSp>
        <p:grpSp>
          <p:nvGrpSpPr>
            <p:cNvPr id="12" name="群組 11">
              <a:extLst>
                <a:ext uri="{FF2B5EF4-FFF2-40B4-BE49-F238E27FC236}">
                  <a16:creationId xmlns:a16="http://schemas.microsoft.com/office/drawing/2014/main" id="{CF96FD31-A9F5-EC24-352C-FC79DAD77BF1}"/>
                </a:ext>
              </a:extLst>
            </p:cNvPr>
            <p:cNvGrpSpPr/>
            <p:nvPr/>
          </p:nvGrpSpPr>
          <p:grpSpPr>
            <a:xfrm>
              <a:off x="2308082" y="3967427"/>
              <a:ext cx="1415772" cy="735429"/>
              <a:chOff x="5292542" y="7833918"/>
              <a:chExt cx="1415772" cy="735429"/>
            </a:xfrm>
          </p:grpSpPr>
          <p:sp>
            <p:nvSpPr>
              <p:cNvPr id="20" name="圓角矩形 19">
                <a:extLst>
                  <a:ext uri="{FF2B5EF4-FFF2-40B4-BE49-F238E27FC236}">
                    <a16:creationId xmlns:a16="http://schemas.microsoft.com/office/drawing/2014/main" id="{7D7A0254-8958-5D4A-878B-02D16F1B42DE}"/>
                  </a:ext>
                </a:extLst>
              </p:cNvPr>
              <p:cNvSpPr/>
              <p:nvPr/>
            </p:nvSpPr>
            <p:spPr>
              <a:xfrm>
                <a:off x="5336069" y="7833918"/>
                <a:ext cx="1331515" cy="735429"/>
              </a:xfrm>
              <a:prstGeom prst="roundRect">
                <a:avLst/>
              </a:prstGeom>
              <a:solidFill>
                <a:srgbClr val="AB7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BCE1AF67-C09F-EC4D-BC03-54EF9CCEBC4C}"/>
                  </a:ext>
                </a:extLst>
              </p:cNvPr>
              <p:cNvSpPr txBox="1"/>
              <p:nvPr/>
            </p:nvSpPr>
            <p:spPr>
              <a:xfrm>
                <a:off x="5292542" y="7951967"/>
                <a:ext cx="141577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TW" altLang="en-US" sz="3200" b="1" dirty="0">
                    <a:solidFill>
                      <a:srgbClr val="FFF0C1"/>
                    </a:solidFill>
                    <a:latin typeface="Gen Jyuu Gothic Bold" panose="020B0302020203020207" pitchFamily="34" charset="-128"/>
                    <a:ea typeface="Gen Jyuu Gothic Bold" panose="020B0302020203020207" pitchFamily="34" charset="-128"/>
                    <a:cs typeface="Gen Jyuu Gothic Bold" panose="020B0302020203020207" pitchFamily="34" charset="-128"/>
                  </a:rPr>
                  <a:t>菲律賓</a:t>
                </a:r>
              </a:p>
            </p:txBody>
          </p:sp>
        </p:grpSp>
        <p:grpSp>
          <p:nvGrpSpPr>
            <p:cNvPr id="26" name="群組 25">
              <a:extLst>
                <a:ext uri="{FF2B5EF4-FFF2-40B4-BE49-F238E27FC236}">
                  <a16:creationId xmlns:a16="http://schemas.microsoft.com/office/drawing/2014/main" id="{05BEFFFE-E6CA-74D1-4F52-C7BB4CB6F00C}"/>
                </a:ext>
              </a:extLst>
            </p:cNvPr>
            <p:cNvGrpSpPr/>
            <p:nvPr/>
          </p:nvGrpSpPr>
          <p:grpSpPr>
            <a:xfrm>
              <a:off x="4443055" y="3967426"/>
              <a:ext cx="1188614" cy="735429"/>
              <a:chOff x="7723150" y="7833918"/>
              <a:chExt cx="1188614" cy="735429"/>
            </a:xfrm>
          </p:grpSpPr>
          <p:sp>
            <p:nvSpPr>
              <p:cNvPr id="21" name="圓角矩形 20">
                <a:extLst>
                  <a:ext uri="{FF2B5EF4-FFF2-40B4-BE49-F238E27FC236}">
                    <a16:creationId xmlns:a16="http://schemas.microsoft.com/office/drawing/2014/main" id="{180DEDB2-7360-384B-A806-3C777F43C034}"/>
                  </a:ext>
                </a:extLst>
              </p:cNvPr>
              <p:cNvSpPr/>
              <p:nvPr/>
            </p:nvSpPr>
            <p:spPr>
              <a:xfrm>
                <a:off x="7723150" y="7833918"/>
                <a:ext cx="1188614" cy="735429"/>
              </a:xfrm>
              <a:prstGeom prst="roundRect">
                <a:avLst/>
              </a:prstGeom>
              <a:solidFill>
                <a:srgbClr val="AB7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A7A0E3BE-AB43-D840-961B-415ED24ADDAD}"/>
                  </a:ext>
                </a:extLst>
              </p:cNvPr>
              <p:cNvSpPr txBox="1"/>
              <p:nvPr/>
            </p:nvSpPr>
            <p:spPr>
              <a:xfrm>
                <a:off x="7834494" y="7951966"/>
                <a:ext cx="10054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TW" altLang="en-US" sz="3200" b="1" dirty="0">
                    <a:solidFill>
                      <a:srgbClr val="FFF0C1"/>
                    </a:solidFill>
                    <a:latin typeface="Gen Jyuu Gothic Bold" panose="020B0302020203020207" pitchFamily="34" charset="-128"/>
                    <a:ea typeface="Gen Jyuu Gothic Bold" panose="020B0302020203020207" pitchFamily="34" charset="-128"/>
                    <a:cs typeface="Gen Jyuu Gothic Bold" panose="020B0302020203020207" pitchFamily="34" charset="-128"/>
                  </a:rPr>
                  <a:t>印尼</a:t>
                </a:r>
              </a:p>
            </p:txBody>
          </p:sp>
        </p:grpSp>
        <p:grpSp>
          <p:nvGrpSpPr>
            <p:cNvPr id="27" name="群組 26">
              <a:extLst>
                <a:ext uri="{FF2B5EF4-FFF2-40B4-BE49-F238E27FC236}">
                  <a16:creationId xmlns:a16="http://schemas.microsoft.com/office/drawing/2014/main" id="{53B6DF16-85B8-7035-74E1-10DB2CDC3535}"/>
                </a:ext>
              </a:extLst>
            </p:cNvPr>
            <p:cNvGrpSpPr/>
            <p:nvPr/>
          </p:nvGrpSpPr>
          <p:grpSpPr>
            <a:xfrm>
              <a:off x="6391600" y="3934800"/>
              <a:ext cx="1415772" cy="735429"/>
              <a:chOff x="9999593" y="7801312"/>
              <a:chExt cx="1415772" cy="735429"/>
            </a:xfrm>
          </p:grpSpPr>
          <p:sp>
            <p:nvSpPr>
              <p:cNvPr id="23" name="圓角矩形 22">
                <a:extLst>
                  <a:ext uri="{FF2B5EF4-FFF2-40B4-BE49-F238E27FC236}">
                    <a16:creationId xmlns:a16="http://schemas.microsoft.com/office/drawing/2014/main" id="{72F882EF-9AF2-5245-A127-BCC04E66E028}"/>
                  </a:ext>
                </a:extLst>
              </p:cNvPr>
              <p:cNvSpPr/>
              <p:nvPr/>
            </p:nvSpPr>
            <p:spPr>
              <a:xfrm>
                <a:off x="10036537" y="7801312"/>
                <a:ext cx="1331515" cy="735429"/>
              </a:xfrm>
              <a:prstGeom prst="roundRect">
                <a:avLst/>
              </a:prstGeom>
              <a:solidFill>
                <a:srgbClr val="AB7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9DC59C22-1B9C-034A-980E-BB093D309F4E}"/>
                  </a:ext>
                </a:extLst>
              </p:cNvPr>
              <p:cNvSpPr txBox="1"/>
              <p:nvPr/>
            </p:nvSpPr>
            <p:spPr>
              <a:xfrm>
                <a:off x="9999593" y="7911314"/>
                <a:ext cx="141577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TW" altLang="en-US" sz="3200" b="1" dirty="0">
                    <a:solidFill>
                      <a:srgbClr val="FFF0C1"/>
                    </a:solidFill>
                    <a:latin typeface="Gen Jyuu Gothic Bold" panose="020B0302020203020207" pitchFamily="34" charset="-128"/>
                    <a:ea typeface="Gen Jyuu Gothic Bold" panose="020B0302020203020207" pitchFamily="34" charset="-128"/>
                    <a:cs typeface="Gen Jyuu Gothic Bold" panose="020B0302020203020207" pitchFamily="34" charset="-128"/>
                  </a:rPr>
                  <a:t>柬埔寨</a:t>
                </a:r>
              </a:p>
            </p:txBody>
          </p:sp>
        </p:grpSp>
        <p:grpSp>
          <p:nvGrpSpPr>
            <p:cNvPr id="28" name="群組 27">
              <a:extLst>
                <a:ext uri="{FF2B5EF4-FFF2-40B4-BE49-F238E27FC236}">
                  <a16:creationId xmlns:a16="http://schemas.microsoft.com/office/drawing/2014/main" id="{A870B3D5-7366-6CA0-30ED-A0DEBACF59B8}"/>
                </a:ext>
              </a:extLst>
            </p:cNvPr>
            <p:cNvGrpSpPr/>
            <p:nvPr/>
          </p:nvGrpSpPr>
          <p:grpSpPr>
            <a:xfrm>
              <a:off x="8470685" y="3934799"/>
              <a:ext cx="1188614" cy="735429"/>
              <a:chOff x="12389881" y="7827746"/>
              <a:chExt cx="1188614" cy="735429"/>
            </a:xfrm>
          </p:grpSpPr>
          <p:sp>
            <p:nvSpPr>
              <p:cNvPr id="22" name="圓角矩形 21">
                <a:extLst>
                  <a:ext uri="{FF2B5EF4-FFF2-40B4-BE49-F238E27FC236}">
                    <a16:creationId xmlns:a16="http://schemas.microsoft.com/office/drawing/2014/main" id="{A8089392-96E7-E043-A5A5-2BE6A622FE72}"/>
                  </a:ext>
                </a:extLst>
              </p:cNvPr>
              <p:cNvSpPr/>
              <p:nvPr/>
            </p:nvSpPr>
            <p:spPr>
              <a:xfrm>
                <a:off x="12389881" y="7827746"/>
                <a:ext cx="1188614" cy="735429"/>
              </a:xfrm>
              <a:prstGeom prst="roundRect">
                <a:avLst/>
              </a:prstGeom>
              <a:solidFill>
                <a:srgbClr val="AB7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D8F69274-6FC6-8041-912E-017B9270B5BF}"/>
                  </a:ext>
                </a:extLst>
              </p:cNvPr>
              <p:cNvSpPr txBox="1"/>
              <p:nvPr/>
            </p:nvSpPr>
            <p:spPr>
              <a:xfrm>
                <a:off x="12503194" y="7926992"/>
                <a:ext cx="10054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TW" altLang="en-US" sz="3200" b="1" dirty="0">
                    <a:solidFill>
                      <a:srgbClr val="FFF0C1"/>
                    </a:solidFill>
                    <a:latin typeface="Gen Jyuu Gothic Bold" panose="020B0302020203020207" pitchFamily="34" charset="-128"/>
                    <a:ea typeface="Gen Jyuu Gothic Bold" panose="020B0302020203020207" pitchFamily="34" charset="-128"/>
                    <a:cs typeface="Gen Jyuu Gothic Bold" panose="020B0302020203020207" pitchFamily="34" charset="-128"/>
                  </a:rPr>
                  <a:t>緬甸</a:t>
                </a:r>
              </a:p>
            </p:txBody>
          </p:sp>
        </p:grpSp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B4AE3F71-7433-54D3-A191-399D1EA2F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524951" y="2299479"/>
              <a:ext cx="1129521" cy="1129521"/>
            </a:xfrm>
            <a:prstGeom prst="rect">
              <a:avLst/>
            </a:prstGeom>
          </p:spPr>
        </p:pic>
        <p:grpSp>
          <p:nvGrpSpPr>
            <p:cNvPr id="29" name="群組 28">
              <a:extLst>
                <a:ext uri="{FF2B5EF4-FFF2-40B4-BE49-F238E27FC236}">
                  <a16:creationId xmlns:a16="http://schemas.microsoft.com/office/drawing/2014/main" id="{051992AD-0E50-38AA-D052-9D38154D2E59}"/>
                </a:ext>
              </a:extLst>
            </p:cNvPr>
            <p:cNvGrpSpPr/>
            <p:nvPr/>
          </p:nvGrpSpPr>
          <p:grpSpPr>
            <a:xfrm>
              <a:off x="10410651" y="3934798"/>
              <a:ext cx="1418079" cy="735429"/>
              <a:chOff x="12533173" y="4066606"/>
              <a:chExt cx="1418079" cy="735429"/>
            </a:xfrm>
          </p:grpSpPr>
          <p:sp>
            <p:nvSpPr>
              <p:cNvPr id="6" name="Google Shape;396;p28">
                <a:extLst>
                  <a:ext uri="{FF2B5EF4-FFF2-40B4-BE49-F238E27FC236}">
                    <a16:creationId xmlns:a16="http://schemas.microsoft.com/office/drawing/2014/main" id="{B007362C-F2C1-3FE2-4DA1-7CCE2B9D221E}"/>
                  </a:ext>
                </a:extLst>
              </p:cNvPr>
              <p:cNvSpPr/>
              <p:nvPr/>
            </p:nvSpPr>
            <p:spPr>
              <a:xfrm>
                <a:off x="12542625" y="4066606"/>
                <a:ext cx="1378647" cy="735429"/>
              </a:xfrm>
              <a:prstGeom prst="roundRect">
                <a:avLst>
                  <a:gd name="adj" fmla="val 16667"/>
                </a:avLst>
              </a:prstGeom>
              <a:solidFill>
                <a:srgbClr val="AB7942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</a:endParaRPr>
              </a:p>
            </p:txBody>
          </p:sp>
          <p:sp>
            <p:nvSpPr>
              <p:cNvPr id="8" name="Google Shape;397;p28">
                <a:extLst>
                  <a:ext uri="{FF2B5EF4-FFF2-40B4-BE49-F238E27FC236}">
                    <a16:creationId xmlns:a16="http://schemas.microsoft.com/office/drawing/2014/main" id="{F7D5562B-8CA4-5469-4F96-E2C1D2E00BF3}"/>
                  </a:ext>
                </a:extLst>
              </p:cNvPr>
              <p:cNvSpPr txBox="1"/>
              <p:nvPr/>
            </p:nvSpPr>
            <p:spPr>
              <a:xfrm>
                <a:off x="12533173" y="4174618"/>
                <a:ext cx="1418079" cy="5616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34275" rIns="68569" bIns="34275" anchor="t" anchorCtr="0">
                <a:spAutoFit/>
              </a:bodyPr>
              <a:lstStyle/>
              <a:p>
                <a:r>
                  <a:rPr kumimoji="1" lang="zh-TW" altLang="en-US" sz="3200" b="1" dirty="0">
                    <a:solidFill>
                      <a:srgbClr val="FFF0C1"/>
                    </a:solidFill>
                    <a:latin typeface="Gen Jyuu Gothic Bold" panose="020B0302020203020207" pitchFamily="34" charset="-128"/>
                    <a:ea typeface="Gen Jyuu Gothic Bold" panose="020B0302020203020207" pitchFamily="34" charset="-128"/>
                    <a:cs typeface="Gen Jyuu Gothic Bold" panose="020B0302020203020207" pitchFamily="34" charset="-128"/>
                    <a:sym typeface="Microsoft JhengHei"/>
                  </a:rPr>
                  <a:t>東帝汶</a:t>
                </a:r>
                <a:endParaRPr kumimoji="1" sz="3200" b="1" dirty="0">
                  <a:solidFill>
                    <a:srgbClr val="FFF0C1"/>
                  </a:solidFill>
                  <a:latin typeface="Gen Jyuu Gothic Bold" panose="020B0302020203020207" pitchFamily="34" charset="-128"/>
                  <a:ea typeface="Gen Jyuu Gothic Bold" panose="020B0302020203020207" pitchFamily="34" charset="-128"/>
                  <a:cs typeface="Gen Jyuu Gothic Bold" panose="020B0302020203020207" pitchFamily="34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2015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8332653F-4D8A-3E4E-BB1B-C844E6D67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407" y="443344"/>
            <a:ext cx="6850375" cy="5913468"/>
          </a:xfrm>
          <a:prstGeom prst="rect">
            <a:avLst/>
          </a:prstGeom>
        </p:spPr>
      </p:pic>
      <p:sp>
        <p:nvSpPr>
          <p:cNvPr id="15" name="圓角矩形 14">
            <a:extLst>
              <a:ext uri="{FF2B5EF4-FFF2-40B4-BE49-F238E27FC236}">
                <a16:creationId xmlns:a16="http://schemas.microsoft.com/office/drawing/2014/main" id="{D170C5D5-716F-F045-AFE6-F9DDD26009F9}"/>
              </a:ext>
            </a:extLst>
          </p:cNvPr>
          <p:cNvSpPr/>
          <p:nvPr/>
        </p:nvSpPr>
        <p:spPr>
          <a:xfrm>
            <a:off x="416599" y="443344"/>
            <a:ext cx="2236660" cy="1327121"/>
          </a:xfrm>
          <a:prstGeom prst="roundRect">
            <a:avLst/>
          </a:prstGeom>
          <a:solidFill>
            <a:srgbClr val="AB7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800"/>
              </a:lnSpc>
            </a:pPr>
            <a:r>
              <a:rPr kumimoji="1" lang="zh-TW" altLang="en-US" sz="2000" b="1" dirty="0">
                <a:solidFill>
                  <a:srgbClr val="FFF0C1"/>
                </a:solidFill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金洋國際企業</a:t>
            </a:r>
            <a:endParaRPr kumimoji="1" lang="en-US" altLang="zh-TW" sz="2000" b="1" dirty="0">
              <a:solidFill>
                <a:srgbClr val="FFF0C1"/>
              </a:solidFill>
              <a:latin typeface="Gen Jyuu Gothic Bold" panose="020B0302020203020207" pitchFamily="34" charset="-128"/>
              <a:ea typeface="Gen Jyuu Gothic Bold" panose="020B0302020203020207" pitchFamily="34" charset="-128"/>
              <a:cs typeface="Gen Jyuu Gothic Bold" panose="020B0302020203020207" pitchFamily="34" charset="-128"/>
            </a:endParaRPr>
          </a:p>
          <a:p>
            <a:pPr>
              <a:lnSpc>
                <a:spcPts val="2800"/>
              </a:lnSpc>
            </a:pPr>
            <a:r>
              <a:rPr kumimoji="1" lang="zh-TW" altLang="en-US" sz="2000" b="1" dirty="0">
                <a:solidFill>
                  <a:srgbClr val="FFF0C1"/>
                </a:solidFill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孔聖國際學院</a:t>
            </a:r>
            <a:endParaRPr kumimoji="1" lang="en-US" altLang="zh-TW" sz="2000" b="1" dirty="0">
              <a:solidFill>
                <a:srgbClr val="FFF0C1"/>
              </a:solidFill>
              <a:latin typeface="Gen Jyuu Gothic Bold" panose="020B0302020203020207" pitchFamily="34" charset="-128"/>
              <a:ea typeface="Gen Jyuu Gothic Bold" panose="020B0302020203020207" pitchFamily="34" charset="-128"/>
              <a:cs typeface="Gen Jyuu Gothic Bold" panose="020B0302020203020207" pitchFamily="34" charset="-128"/>
            </a:endParaRPr>
          </a:p>
          <a:p>
            <a:pPr>
              <a:lnSpc>
                <a:spcPts val="2800"/>
              </a:lnSpc>
            </a:pPr>
            <a:r>
              <a:rPr kumimoji="1" lang="en-US" altLang="zh-TW" sz="2000" b="1" dirty="0">
                <a:solidFill>
                  <a:srgbClr val="FFF0C1"/>
                </a:solidFill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Dance for High</a:t>
            </a:r>
            <a:endParaRPr kumimoji="1" lang="zh-TW" altLang="en-US" sz="2000" b="1" dirty="0">
              <a:solidFill>
                <a:srgbClr val="FFF0C1"/>
              </a:solidFill>
              <a:latin typeface="Gen Jyuu Gothic Bold" panose="020B0302020203020207" pitchFamily="34" charset="-128"/>
              <a:ea typeface="Gen Jyuu Gothic Bold" panose="020B0302020203020207" pitchFamily="34" charset="-128"/>
              <a:cs typeface="Gen Jyuu Gothic Bold" panose="020B0302020203020207" pitchFamily="34" charset="-128"/>
            </a:endParaRPr>
          </a:p>
        </p:txBody>
      </p:sp>
      <p:sp>
        <p:nvSpPr>
          <p:cNvPr id="16" name="圓角矩形 15">
            <a:extLst>
              <a:ext uri="{FF2B5EF4-FFF2-40B4-BE49-F238E27FC236}">
                <a16:creationId xmlns:a16="http://schemas.microsoft.com/office/drawing/2014/main" id="{AF8EDD64-64A4-FC45-B15E-7EDB9F2A35C7}"/>
              </a:ext>
            </a:extLst>
          </p:cNvPr>
          <p:cNvSpPr/>
          <p:nvPr/>
        </p:nvSpPr>
        <p:spPr>
          <a:xfrm>
            <a:off x="527611" y="2550080"/>
            <a:ext cx="3060361" cy="3806732"/>
          </a:xfrm>
          <a:prstGeom prst="roundRect">
            <a:avLst/>
          </a:prstGeom>
          <a:solidFill>
            <a:srgbClr val="AB7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800"/>
              </a:lnSpc>
            </a:pPr>
            <a:r>
              <a:rPr kumimoji="1" lang="zh-CN" altLang="en-US" sz="2000" b="1" dirty="0">
                <a:solidFill>
                  <a:srgbClr val="FFF0C1"/>
                </a:solidFill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泰國台灣商會聯合總會</a:t>
            </a:r>
            <a:endParaRPr kumimoji="1" lang="en-US" altLang="zh-CN" sz="2000" b="1" dirty="0">
              <a:solidFill>
                <a:srgbClr val="FFF0C1"/>
              </a:solidFill>
              <a:latin typeface="Gen Jyuu Gothic Bold" panose="020B0302020203020207" pitchFamily="34" charset="-128"/>
              <a:ea typeface="Gen Jyuu Gothic Bold" panose="020B0302020203020207" pitchFamily="34" charset="-128"/>
              <a:cs typeface="Gen Jyuu Gothic Bold" panose="020B0302020203020207" pitchFamily="34" charset="-128"/>
            </a:endParaRPr>
          </a:p>
          <a:p>
            <a:pPr>
              <a:lnSpc>
                <a:spcPts val="2800"/>
              </a:lnSpc>
            </a:pPr>
            <a:r>
              <a:rPr kumimoji="1" lang="zh-CN" altLang="en-US" sz="2000" b="1" dirty="0">
                <a:solidFill>
                  <a:srgbClr val="FFF0C1"/>
                </a:solidFill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暹羅珠寶集團</a:t>
            </a:r>
            <a:endParaRPr kumimoji="1" lang="en-US" altLang="zh-CN" sz="2000" b="1" dirty="0">
              <a:solidFill>
                <a:srgbClr val="FFF0C1"/>
              </a:solidFill>
              <a:latin typeface="Gen Jyuu Gothic Bold" panose="020B0302020203020207" pitchFamily="34" charset="-128"/>
              <a:ea typeface="Gen Jyuu Gothic Bold" panose="020B0302020203020207" pitchFamily="34" charset="-128"/>
              <a:cs typeface="Gen Jyuu Gothic Bold" panose="020B0302020203020207" pitchFamily="34" charset="-128"/>
            </a:endParaRPr>
          </a:p>
          <a:p>
            <a:pPr>
              <a:lnSpc>
                <a:spcPts val="2800"/>
              </a:lnSpc>
            </a:pPr>
            <a:r>
              <a:rPr kumimoji="1" lang="en-US" altLang="zh-TW" sz="2000" b="1" dirty="0">
                <a:solidFill>
                  <a:srgbClr val="FFF0C1"/>
                </a:solidFill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AK Travel</a:t>
            </a:r>
          </a:p>
          <a:p>
            <a:pPr>
              <a:lnSpc>
                <a:spcPts val="2800"/>
              </a:lnSpc>
            </a:pPr>
            <a:r>
              <a:rPr kumimoji="1" lang="en-US" altLang="zh-TW" sz="2000" b="1" dirty="0" err="1">
                <a:solidFill>
                  <a:srgbClr val="FFF0C1"/>
                </a:solidFill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VisionThai</a:t>
            </a:r>
            <a:r>
              <a:rPr kumimoji="1" lang="en-US" altLang="zh-TW" sz="2000" b="1" dirty="0">
                <a:solidFill>
                  <a:srgbClr val="FFF0C1"/>
                </a:solidFill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 </a:t>
            </a:r>
            <a:r>
              <a:rPr kumimoji="1" lang="zh-CN" altLang="en-US" sz="2000" b="1" dirty="0">
                <a:solidFill>
                  <a:srgbClr val="FFF0C1"/>
                </a:solidFill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看見泰國</a:t>
            </a:r>
            <a:endParaRPr kumimoji="1" lang="en-US" altLang="zh-CN" sz="2000" b="1" dirty="0">
              <a:solidFill>
                <a:srgbClr val="FFF0C1"/>
              </a:solidFill>
              <a:latin typeface="Gen Jyuu Gothic Bold" panose="020B0302020203020207" pitchFamily="34" charset="-128"/>
              <a:ea typeface="Gen Jyuu Gothic Bold" panose="020B0302020203020207" pitchFamily="34" charset="-128"/>
              <a:cs typeface="Gen Jyuu Gothic Bold" panose="020B0302020203020207" pitchFamily="34" charset="-128"/>
            </a:endParaRPr>
          </a:p>
          <a:p>
            <a:pPr>
              <a:lnSpc>
                <a:spcPts val="2800"/>
              </a:lnSpc>
            </a:pPr>
            <a:r>
              <a:rPr kumimoji="1" lang="en-US" altLang="zh-TW" sz="2000" b="1" dirty="0">
                <a:solidFill>
                  <a:srgbClr val="FFF0C1"/>
                </a:solidFill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Tuna ichiban </a:t>
            </a:r>
            <a:r>
              <a:rPr kumimoji="1" lang="zh-CN" altLang="en-US" sz="2000" b="1" dirty="0">
                <a:solidFill>
                  <a:srgbClr val="FFF0C1"/>
                </a:solidFill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鮪一番</a:t>
            </a:r>
            <a:endParaRPr kumimoji="1" lang="en-US" altLang="zh-CN" sz="2000" b="1" dirty="0">
              <a:solidFill>
                <a:srgbClr val="FFF0C1"/>
              </a:solidFill>
              <a:latin typeface="Gen Jyuu Gothic Bold" panose="020B0302020203020207" pitchFamily="34" charset="-128"/>
              <a:ea typeface="Gen Jyuu Gothic Bold" panose="020B0302020203020207" pitchFamily="34" charset="-128"/>
              <a:cs typeface="Gen Jyuu Gothic Bold" panose="020B0302020203020207" pitchFamily="34" charset="-128"/>
            </a:endParaRPr>
          </a:p>
          <a:p>
            <a:pPr>
              <a:lnSpc>
                <a:spcPts val="2800"/>
              </a:lnSpc>
            </a:pPr>
            <a:r>
              <a:rPr kumimoji="1" lang="en-US" altLang="zh-TW" sz="2000" b="1" dirty="0">
                <a:solidFill>
                  <a:srgbClr val="FFF0C1"/>
                </a:solidFill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93 Army Coffee</a:t>
            </a:r>
          </a:p>
          <a:p>
            <a:pPr>
              <a:lnSpc>
                <a:spcPts val="2800"/>
              </a:lnSpc>
            </a:pPr>
            <a:r>
              <a:rPr kumimoji="1" lang="zh-CN" altLang="en-US" sz="2000" b="1" dirty="0">
                <a:solidFill>
                  <a:srgbClr val="FFF0C1"/>
                </a:solidFill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佛光山曼谷文教中心</a:t>
            </a:r>
            <a:endParaRPr kumimoji="1" lang="en-US" altLang="zh-CN" sz="2000" b="1" dirty="0">
              <a:solidFill>
                <a:srgbClr val="FFF0C1"/>
              </a:solidFill>
              <a:latin typeface="Gen Jyuu Gothic Bold" panose="020B0302020203020207" pitchFamily="34" charset="-128"/>
              <a:ea typeface="Gen Jyuu Gothic Bold" panose="020B0302020203020207" pitchFamily="34" charset="-128"/>
              <a:cs typeface="Gen Jyuu Gothic Bold" panose="020B0302020203020207" pitchFamily="34" charset="-128"/>
            </a:endParaRPr>
          </a:p>
          <a:p>
            <a:pPr>
              <a:lnSpc>
                <a:spcPts val="2800"/>
              </a:lnSpc>
            </a:pPr>
            <a:r>
              <a:rPr kumimoji="1" lang="zh-CN" altLang="en-US" sz="2000" b="1" dirty="0">
                <a:solidFill>
                  <a:srgbClr val="FFF0C1"/>
                </a:solidFill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正大管理學院</a:t>
            </a:r>
            <a:endParaRPr kumimoji="1" lang="en-US" altLang="zh-CN" sz="2000" b="1" dirty="0">
              <a:solidFill>
                <a:srgbClr val="FFF0C1"/>
              </a:solidFill>
              <a:latin typeface="Gen Jyuu Gothic Bold" panose="020B0302020203020207" pitchFamily="34" charset="-128"/>
              <a:ea typeface="Gen Jyuu Gothic Bold" panose="020B0302020203020207" pitchFamily="34" charset="-128"/>
              <a:cs typeface="Gen Jyuu Gothic Bold" panose="020B0302020203020207" pitchFamily="34" charset="-128"/>
            </a:endParaRPr>
          </a:p>
          <a:p>
            <a:pPr>
              <a:lnSpc>
                <a:spcPts val="2800"/>
              </a:lnSpc>
            </a:pPr>
            <a:r>
              <a:rPr kumimoji="1" lang="zh-CN" altLang="en-US" sz="2000" b="1" dirty="0">
                <a:solidFill>
                  <a:srgbClr val="FFF0C1"/>
                </a:solidFill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清邁湄州大學</a:t>
            </a:r>
            <a:endParaRPr kumimoji="1" lang="en-US" altLang="zh-CN" sz="2000" b="1" dirty="0">
              <a:solidFill>
                <a:srgbClr val="FFF0C1"/>
              </a:solidFill>
              <a:latin typeface="Gen Jyuu Gothic Bold" panose="020B0302020203020207" pitchFamily="34" charset="-128"/>
              <a:ea typeface="Gen Jyuu Gothic Bold" panose="020B0302020203020207" pitchFamily="34" charset="-128"/>
              <a:cs typeface="Gen Jyuu Gothic Bold" panose="020B0302020203020207" pitchFamily="34" charset="-128"/>
            </a:endParaRPr>
          </a:p>
          <a:p>
            <a:pPr>
              <a:lnSpc>
                <a:spcPts val="2800"/>
              </a:lnSpc>
            </a:pPr>
            <a:r>
              <a:rPr kumimoji="1" lang="zh-TW" altLang="en-US" sz="2000" b="1" dirty="0">
                <a:solidFill>
                  <a:srgbClr val="FFF0C1"/>
                </a:solidFill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清邁技術學院</a:t>
            </a:r>
          </a:p>
        </p:txBody>
      </p:sp>
      <p:sp>
        <p:nvSpPr>
          <p:cNvPr id="17" name="圓角矩形 16">
            <a:extLst>
              <a:ext uri="{FF2B5EF4-FFF2-40B4-BE49-F238E27FC236}">
                <a16:creationId xmlns:a16="http://schemas.microsoft.com/office/drawing/2014/main" id="{273E0C01-E972-5840-BC13-51D89B2D2818}"/>
              </a:ext>
            </a:extLst>
          </p:cNvPr>
          <p:cNvSpPr/>
          <p:nvPr/>
        </p:nvSpPr>
        <p:spPr>
          <a:xfrm>
            <a:off x="5969835" y="293441"/>
            <a:ext cx="2340083" cy="1004455"/>
          </a:xfrm>
          <a:prstGeom prst="roundRect">
            <a:avLst/>
          </a:prstGeom>
          <a:solidFill>
            <a:srgbClr val="AB7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800"/>
              </a:lnSpc>
            </a:pPr>
            <a:r>
              <a:rPr kumimoji="1" lang="en-US" altLang="zh-TW" sz="2000" b="1" dirty="0">
                <a:solidFill>
                  <a:srgbClr val="FFF0C1"/>
                </a:solidFill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Eureka Villas</a:t>
            </a:r>
          </a:p>
          <a:p>
            <a:pPr>
              <a:lnSpc>
                <a:spcPts val="2800"/>
              </a:lnSpc>
            </a:pPr>
            <a:r>
              <a:rPr kumimoji="1" lang="en-US" altLang="zh-TW" sz="2000" b="1" dirty="0">
                <a:solidFill>
                  <a:srgbClr val="FFF0C1"/>
                </a:solidFill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99 Motor Rental</a:t>
            </a:r>
            <a:endParaRPr kumimoji="1" lang="zh-TW" altLang="en-US" sz="2000" b="1" dirty="0">
              <a:solidFill>
                <a:srgbClr val="FFF0C1"/>
              </a:solidFill>
              <a:latin typeface="Gen Jyuu Gothic Bold" panose="020B0302020203020207" pitchFamily="34" charset="-128"/>
              <a:ea typeface="Gen Jyuu Gothic Bold" panose="020B0302020203020207" pitchFamily="34" charset="-128"/>
              <a:cs typeface="Gen Jyuu Gothic Bold" panose="020B0302020203020207" pitchFamily="34" charset="-128"/>
            </a:endParaRPr>
          </a:p>
        </p:txBody>
      </p:sp>
      <p:sp>
        <p:nvSpPr>
          <p:cNvPr id="18" name="圓角矩形 17">
            <a:extLst>
              <a:ext uri="{FF2B5EF4-FFF2-40B4-BE49-F238E27FC236}">
                <a16:creationId xmlns:a16="http://schemas.microsoft.com/office/drawing/2014/main" id="{3EC43B49-124A-4445-B19B-646E09531E55}"/>
              </a:ext>
            </a:extLst>
          </p:cNvPr>
          <p:cNvSpPr/>
          <p:nvPr/>
        </p:nvSpPr>
        <p:spPr>
          <a:xfrm>
            <a:off x="7854863" y="3862872"/>
            <a:ext cx="3724907" cy="729487"/>
          </a:xfrm>
          <a:prstGeom prst="roundRect">
            <a:avLst/>
          </a:prstGeom>
          <a:solidFill>
            <a:srgbClr val="AB7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800"/>
              </a:lnSpc>
            </a:pPr>
            <a:r>
              <a:rPr kumimoji="1" lang="en-US" altLang="zh-TW" sz="2000" b="1" dirty="0">
                <a:solidFill>
                  <a:schemeClr val="bg1"/>
                </a:solidFill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JM Travel Bali</a:t>
            </a:r>
          </a:p>
          <a:p>
            <a:pPr>
              <a:lnSpc>
                <a:spcPts val="2800"/>
              </a:lnSpc>
            </a:pPr>
            <a:r>
              <a:rPr kumimoji="1" lang="zh-TW" altLang="en-US" sz="2000" b="1" dirty="0">
                <a:solidFill>
                  <a:srgbClr val="FFF0C1"/>
                </a:solidFill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印尼台灣商會聯合總會青商會</a:t>
            </a:r>
          </a:p>
        </p:txBody>
      </p:sp>
      <p:sp>
        <p:nvSpPr>
          <p:cNvPr id="19" name="圓角矩形 18">
            <a:extLst>
              <a:ext uri="{FF2B5EF4-FFF2-40B4-BE49-F238E27FC236}">
                <a16:creationId xmlns:a16="http://schemas.microsoft.com/office/drawing/2014/main" id="{20B846B3-2639-5540-ABA0-1AA0872647D5}"/>
              </a:ext>
            </a:extLst>
          </p:cNvPr>
          <p:cNvSpPr/>
          <p:nvPr/>
        </p:nvSpPr>
        <p:spPr>
          <a:xfrm>
            <a:off x="9086782" y="443344"/>
            <a:ext cx="2961056" cy="3001771"/>
          </a:xfrm>
          <a:prstGeom prst="roundRect">
            <a:avLst/>
          </a:prstGeom>
          <a:solidFill>
            <a:srgbClr val="AB7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800"/>
              </a:lnSpc>
            </a:pPr>
            <a:r>
              <a:rPr kumimoji="1" lang="zh-TW" altLang="en-US" sz="2000" b="1" dirty="0">
                <a:solidFill>
                  <a:srgbClr val="FFF0C1"/>
                </a:solidFill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菲律賓台灣工商總會</a:t>
            </a:r>
            <a:endParaRPr kumimoji="1" lang="en-US" altLang="zh-TW" sz="2000" b="1" dirty="0">
              <a:solidFill>
                <a:srgbClr val="FFF0C1"/>
              </a:solidFill>
              <a:latin typeface="Gen Jyuu Gothic Bold" panose="020B0302020203020207" pitchFamily="34" charset="-128"/>
              <a:ea typeface="Gen Jyuu Gothic Bold" panose="020B0302020203020207" pitchFamily="34" charset="-128"/>
              <a:cs typeface="Gen Jyuu Gothic Bold" panose="020B0302020203020207" pitchFamily="34" charset="-128"/>
            </a:endParaRPr>
          </a:p>
          <a:p>
            <a:pPr>
              <a:lnSpc>
                <a:spcPts val="2800"/>
              </a:lnSpc>
            </a:pPr>
            <a:r>
              <a:rPr kumimoji="1" lang="zh-TW" altLang="en-US" sz="2000" b="1" dirty="0">
                <a:solidFill>
                  <a:srgbClr val="FFF0C1"/>
                </a:solidFill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林氏教育集團</a:t>
            </a:r>
            <a:endParaRPr kumimoji="1" lang="en-US" altLang="zh-TW" sz="2000" b="1" dirty="0">
              <a:solidFill>
                <a:srgbClr val="FFF0C1"/>
              </a:solidFill>
              <a:latin typeface="Gen Jyuu Gothic Bold" panose="020B0302020203020207" pitchFamily="34" charset="-128"/>
              <a:ea typeface="Gen Jyuu Gothic Bold" panose="020B0302020203020207" pitchFamily="34" charset="-128"/>
              <a:cs typeface="Gen Jyuu Gothic Bold" panose="020B0302020203020207" pitchFamily="34" charset="-128"/>
            </a:endParaRPr>
          </a:p>
          <a:p>
            <a:pPr>
              <a:lnSpc>
                <a:spcPts val="2800"/>
              </a:lnSpc>
            </a:pPr>
            <a:r>
              <a:rPr kumimoji="1" lang="zh-TW" altLang="en-US" sz="2000" b="1" dirty="0">
                <a:solidFill>
                  <a:srgbClr val="FFF0C1"/>
                </a:solidFill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愛思教育</a:t>
            </a:r>
            <a:endParaRPr kumimoji="1" lang="en-US" altLang="zh-TW" sz="2000" b="1" dirty="0">
              <a:solidFill>
                <a:srgbClr val="FFF0C1"/>
              </a:solidFill>
              <a:latin typeface="Gen Jyuu Gothic Bold" panose="020B0302020203020207" pitchFamily="34" charset="-128"/>
              <a:ea typeface="Gen Jyuu Gothic Bold" panose="020B0302020203020207" pitchFamily="34" charset="-128"/>
              <a:cs typeface="Gen Jyuu Gothic Bold" panose="020B0302020203020207" pitchFamily="34" charset="-128"/>
            </a:endParaRPr>
          </a:p>
          <a:p>
            <a:pPr>
              <a:lnSpc>
                <a:spcPts val="2800"/>
              </a:lnSpc>
            </a:pPr>
            <a:r>
              <a:rPr kumimoji="1" lang="zh-TW" altLang="en-US" sz="2000" b="1" dirty="0">
                <a:solidFill>
                  <a:srgbClr val="FFF0C1"/>
                </a:solidFill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捷龍旅行社</a:t>
            </a:r>
            <a:endParaRPr kumimoji="1" lang="en-US" altLang="zh-TW" sz="2000" b="1" dirty="0">
              <a:solidFill>
                <a:srgbClr val="FFF0C1"/>
              </a:solidFill>
              <a:latin typeface="Gen Jyuu Gothic Bold" panose="020B0302020203020207" pitchFamily="34" charset="-128"/>
              <a:ea typeface="Gen Jyuu Gothic Bold" panose="020B0302020203020207" pitchFamily="34" charset="-128"/>
              <a:cs typeface="Gen Jyuu Gothic Bold" panose="020B0302020203020207" pitchFamily="34" charset="-128"/>
            </a:endParaRPr>
          </a:p>
          <a:p>
            <a:pPr>
              <a:lnSpc>
                <a:spcPts val="2800"/>
              </a:lnSpc>
            </a:pPr>
            <a:r>
              <a:rPr kumimoji="1" lang="zh-TW" altLang="en-US" sz="2000" b="1" dirty="0">
                <a:solidFill>
                  <a:srgbClr val="FFF0C1"/>
                </a:solidFill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贏家英語</a:t>
            </a:r>
            <a:r>
              <a:rPr kumimoji="1" lang="zh-TW" altLang="en-US" sz="2000" b="1" dirty="0" smtClean="0">
                <a:solidFill>
                  <a:srgbClr val="FFF0C1"/>
                </a:solidFill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學院</a:t>
            </a:r>
            <a:endParaRPr kumimoji="1" lang="en-US" altLang="zh-TW" sz="2000" b="1" dirty="0" smtClean="0">
              <a:solidFill>
                <a:srgbClr val="FFF0C1"/>
              </a:solidFill>
              <a:latin typeface="Gen Jyuu Gothic Bold" panose="020B0302020203020207" pitchFamily="34" charset="-128"/>
              <a:ea typeface="Gen Jyuu Gothic Bold" panose="020B0302020203020207" pitchFamily="34" charset="-128"/>
              <a:cs typeface="Gen Jyuu Gothic Bold" panose="020B0302020203020207" pitchFamily="34" charset="-128"/>
            </a:endParaRPr>
          </a:p>
          <a:p>
            <a:pPr>
              <a:lnSpc>
                <a:spcPts val="2800"/>
              </a:lnSpc>
            </a:pPr>
            <a:r>
              <a:rPr lang="en-US" altLang="zh-TW" b="1" dirty="0" err="1"/>
              <a:t>Lapulapu</a:t>
            </a:r>
            <a:r>
              <a:rPr lang="en-US" altLang="zh-TW" b="1" dirty="0"/>
              <a:t>-Cebu International College, INC</a:t>
            </a:r>
            <a:r>
              <a:rPr lang="en-US" altLang="zh-TW" b="1" dirty="0" smtClean="0"/>
              <a:t>.(LCIC)</a:t>
            </a:r>
            <a:endParaRPr lang="zh-TW" altLang="en-US" b="1" dirty="0"/>
          </a:p>
        </p:txBody>
      </p:sp>
      <p:cxnSp>
        <p:nvCxnSpPr>
          <p:cNvPr id="21" name="直線箭頭接點 20">
            <a:extLst>
              <a:ext uri="{FF2B5EF4-FFF2-40B4-BE49-F238E27FC236}">
                <a16:creationId xmlns:a16="http://schemas.microsoft.com/office/drawing/2014/main" id="{91F3798D-F759-7348-B691-CE0672DD66E3}"/>
              </a:ext>
            </a:extLst>
          </p:cNvPr>
          <p:cNvCxnSpPr/>
          <p:nvPr/>
        </p:nvCxnSpPr>
        <p:spPr>
          <a:xfrm flipH="1" flipV="1">
            <a:off x="2755075" y="1106904"/>
            <a:ext cx="374197" cy="294384"/>
          </a:xfrm>
          <a:prstGeom prst="straightConnector1">
            <a:avLst/>
          </a:prstGeom>
          <a:ln>
            <a:solidFill>
              <a:srgbClr val="AB79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箭頭接點 21">
            <a:extLst>
              <a:ext uri="{FF2B5EF4-FFF2-40B4-BE49-F238E27FC236}">
                <a16:creationId xmlns:a16="http://schemas.microsoft.com/office/drawing/2014/main" id="{8B35D49E-E61F-8146-865C-D1230A1DBCC2}"/>
              </a:ext>
            </a:extLst>
          </p:cNvPr>
          <p:cNvCxnSpPr>
            <a:cxnSpLocks/>
          </p:cNvCxnSpPr>
          <p:nvPr/>
        </p:nvCxnSpPr>
        <p:spPr>
          <a:xfrm flipH="1">
            <a:off x="3788229" y="2699983"/>
            <a:ext cx="550139" cy="1527633"/>
          </a:xfrm>
          <a:prstGeom prst="straightConnector1">
            <a:avLst/>
          </a:prstGeom>
          <a:ln>
            <a:solidFill>
              <a:srgbClr val="AB79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箭頭接點 24">
            <a:extLst>
              <a:ext uri="{FF2B5EF4-FFF2-40B4-BE49-F238E27FC236}">
                <a16:creationId xmlns:a16="http://schemas.microsoft.com/office/drawing/2014/main" id="{E1591DC1-BC66-514D-AF7F-D96DB6732CB7}"/>
              </a:ext>
            </a:extLst>
          </p:cNvPr>
          <p:cNvCxnSpPr>
            <a:cxnSpLocks/>
          </p:cNvCxnSpPr>
          <p:nvPr/>
        </p:nvCxnSpPr>
        <p:spPr>
          <a:xfrm flipV="1">
            <a:off x="4992479" y="1401289"/>
            <a:ext cx="1158939" cy="1544314"/>
          </a:xfrm>
          <a:prstGeom prst="straightConnector1">
            <a:avLst/>
          </a:prstGeom>
          <a:ln>
            <a:solidFill>
              <a:srgbClr val="AB79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箭頭接點 27">
            <a:extLst>
              <a:ext uri="{FF2B5EF4-FFF2-40B4-BE49-F238E27FC236}">
                <a16:creationId xmlns:a16="http://schemas.microsoft.com/office/drawing/2014/main" id="{CBFBBAB2-A23A-C741-894F-C83B10921AFB}"/>
              </a:ext>
            </a:extLst>
          </p:cNvPr>
          <p:cNvCxnSpPr>
            <a:cxnSpLocks/>
          </p:cNvCxnSpPr>
          <p:nvPr/>
        </p:nvCxnSpPr>
        <p:spPr>
          <a:xfrm flipV="1">
            <a:off x="7811288" y="2173446"/>
            <a:ext cx="1153439" cy="91090"/>
          </a:xfrm>
          <a:prstGeom prst="straightConnector1">
            <a:avLst/>
          </a:prstGeom>
          <a:ln>
            <a:solidFill>
              <a:srgbClr val="AB79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箭頭接點 30">
            <a:extLst>
              <a:ext uri="{FF2B5EF4-FFF2-40B4-BE49-F238E27FC236}">
                <a16:creationId xmlns:a16="http://schemas.microsoft.com/office/drawing/2014/main" id="{51AE4932-340C-264B-8FF7-CDFC10427CF6}"/>
              </a:ext>
            </a:extLst>
          </p:cNvPr>
          <p:cNvCxnSpPr>
            <a:cxnSpLocks/>
          </p:cNvCxnSpPr>
          <p:nvPr/>
        </p:nvCxnSpPr>
        <p:spPr>
          <a:xfrm flipV="1">
            <a:off x="6254740" y="4385388"/>
            <a:ext cx="1556548" cy="1602649"/>
          </a:xfrm>
          <a:prstGeom prst="straightConnector1">
            <a:avLst/>
          </a:prstGeom>
          <a:ln>
            <a:solidFill>
              <a:srgbClr val="AB79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圓角矩形 5">
            <a:extLst>
              <a:ext uri="{FF2B5EF4-FFF2-40B4-BE49-F238E27FC236}">
                <a16:creationId xmlns:a16="http://schemas.microsoft.com/office/drawing/2014/main" id="{E0756482-977D-C4D1-620D-39FE7F58FD95}"/>
              </a:ext>
            </a:extLst>
          </p:cNvPr>
          <p:cNvSpPr/>
          <p:nvPr/>
        </p:nvSpPr>
        <p:spPr>
          <a:xfrm>
            <a:off x="8309918" y="6238860"/>
            <a:ext cx="3054767" cy="535709"/>
          </a:xfrm>
          <a:prstGeom prst="roundRect">
            <a:avLst/>
          </a:prstGeom>
          <a:solidFill>
            <a:srgbClr val="AB7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800"/>
              </a:lnSpc>
            </a:pPr>
            <a:r>
              <a:rPr kumimoji="1" lang="zh-TW" altLang="en-US" sz="2000" b="1" dirty="0">
                <a:solidFill>
                  <a:srgbClr val="FFF0C1"/>
                </a:solidFill>
                <a:latin typeface="Gen Jyuu Gothic Bold" panose="020B0302020203020207" pitchFamily="34" charset="-128"/>
                <a:ea typeface="Gen Jyuu Gothic Bold" panose="020B0302020203020207" pitchFamily="34" charset="-128"/>
                <a:cs typeface="Gen Jyuu Gothic Bold" panose="020B0302020203020207" pitchFamily="34" charset="-128"/>
              </a:rPr>
              <a:t>東帝汶台灣商會聯合總會</a:t>
            </a:r>
          </a:p>
        </p:txBody>
      </p:sp>
      <p:cxnSp>
        <p:nvCxnSpPr>
          <p:cNvPr id="8" name="直線箭頭接點 7">
            <a:extLst>
              <a:ext uri="{FF2B5EF4-FFF2-40B4-BE49-F238E27FC236}">
                <a16:creationId xmlns:a16="http://schemas.microsoft.com/office/drawing/2014/main" id="{C9ACD8ED-F3B9-61FF-AA3E-064D41EB1E3B}"/>
              </a:ext>
            </a:extLst>
          </p:cNvPr>
          <p:cNvCxnSpPr>
            <a:cxnSpLocks/>
          </p:cNvCxnSpPr>
          <p:nvPr/>
        </p:nvCxnSpPr>
        <p:spPr>
          <a:xfrm>
            <a:off x="8123156" y="6160016"/>
            <a:ext cx="140016" cy="61358"/>
          </a:xfrm>
          <a:prstGeom prst="straightConnector1">
            <a:avLst/>
          </a:prstGeom>
          <a:ln>
            <a:solidFill>
              <a:srgbClr val="AB79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73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0C8D5EBA-B829-A32A-DA3F-D9A9C9540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89" y="365125"/>
            <a:ext cx="11732964" cy="1325563"/>
          </a:xfrm>
        </p:spPr>
        <p:txBody>
          <a:bodyPr>
            <a:normAutofit fontScale="90000"/>
          </a:bodyPr>
          <a:lstStyle/>
          <a:p>
            <a:r>
              <a:rPr kumimoji="1" lang="zh-TW" altLang="en-US" sz="6000" b="1" spc="800" dirty="0">
                <a:solidFill>
                  <a:srgbClr val="AB7942"/>
                </a:solidFill>
                <a:latin typeface="Gen Jyuu Gothic Heavy" panose="020B0302020203020207" pitchFamily="34" charset="-128"/>
                <a:ea typeface="Gen Jyuu Gothic Heavy" panose="020B0302020203020207" pitchFamily="34" charset="-128"/>
                <a:cs typeface="Gen Jyuu Gothic Heavy" panose="020B0302020203020207" pitchFamily="34" charset="-128"/>
              </a:rPr>
              <a:t>實習單位：印尼峇厘島</a:t>
            </a:r>
            <a:r>
              <a:rPr kumimoji="1" lang="en-US" altLang="zh-TW" sz="6000" b="1" spc="800" dirty="0">
                <a:solidFill>
                  <a:srgbClr val="AB7942"/>
                </a:solidFill>
                <a:latin typeface="Gen Jyuu Gothic Heavy" panose="020B0302020203020207" pitchFamily="34" charset="-128"/>
                <a:ea typeface="Gen Jyuu Gothic Heavy" panose="020B0302020203020207" pitchFamily="34" charset="-128"/>
                <a:cs typeface="Gen Jyuu Gothic Heavy" panose="020B0302020203020207" pitchFamily="34" charset="-128"/>
              </a:rPr>
              <a:t>JM</a:t>
            </a:r>
            <a:r>
              <a:rPr kumimoji="1" lang="zh-TW" altLang="en-US" sz="6000" b="1" spc="800" dirty="0">
                <a:solidFill>
                  <a:srgbClr val="AB7942"/>
                </a:solidFill>
                <a:latin typeface="Gen Jyuu Gothic Heavy" panose="020B0302020203020207" pitchFamily="34" charset="-128"/>
                <a:ea typeface="Gen Jyuu Gothic Heavy" panose="020B0302020203020207" pitchFamily="34" charset="-128"/>
                <a:cs typeface="Gen Jyuu Gothic Heavy" panose="020B0302020203020207" pitchFamily="34" charset="-128"/>
              </a:rPr>
              <a:t> </a:t>
            </a:r>
            <a:r>
              <a:rPr kumimoji="1" lang="en-US" altLang="zh-TW" sz="6000" b="1" spc="800" dirty="0">
                <a:solidFill>
                  <a:srgbClr val="AB7942"/>
                </a:solidFill>
                <a:latin typeface="Gen Jyuu Gothic Heavy" panose="020B0302020203020207" pitchFamily="34" charset="-128"/>
                <a:ea typeface="Gen Jyuu Gothic Heavy" panose="020B0302020203020207" pitchFamily="34" charset="-128"/>
                <a:cs typeface="Gen Jyuu Gothic Heavy" panose="020B0302020203020207" pitchFamily="34" charset="-128"/>
              </a:rPr>
              <a:t>Travel</a:t>
            </a:r>
            <a:endParaRPr kumimoji="1" lang="zh-TW" altLang="en-US" sz="6000" b="1" spc="800" dirty="0">
              <a:solidFill>
                <a:srgbClr val="AB7942"/>
              </a:solidFill>
              <a:latin typeface="Gen Jyuu Gothic Heavy" panose="020B0302020203020207" pitchFamily="34" charset="-128"/>
              <a:ea typeface="Gen Jyuu Gothic Heavy" panose="020B0302020203020207" pitchFamily="34" charset="-128"/>
              <a:cs typeface="Gen Jyuu Gothic Heavy" panose="020B0302020203020207" pitchFamily="34" charset="-128"/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5ABE0047-5B11-232B-DDA2-B3F556654A40}"/>
              </a:ext>
            </a:extLst>
          </p:cNvPr>
          <p:cNvSpPr txBox="1"/>
          <p:nvPr/>
        </p:nvSpPr>
        <p:spPr>
          <a:xfrm>
            <a:off x="241212" y="6337098"/>
            <a:ext cx="26525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chemeClr val="tx2"/>
                </a:solidFill>
                <a:latin typeface="jf-openhuninn-1.0" panose="020F0500000000000000" pitchFamily="34" charset="-120"/>
                <a:ea typeface="jf-openhuninn-1.0" panose="020F0500000000000000" pitchFamily="34" charset="-120"/>
              </a:rPr>
              <a:t>（預計招募人數</a:t>
            </a:r>
            <a:r>
              <a:rPr lang="zh-TW" altLang="en-US" b="1" dirty="0" smtClean="0">
                <a:solidFill>
                  <a:schemeClr val="tx2"/>
                </a:solidFill>
                <a:latin typeface="jf-openhuninn-1.0" panose="020F0500000000000000" pitchFamily="34" charset="-120"/>
                <a:ea typeface="jf-openhuninn-1.0" panose="020F0500000000000000" pitchFamily="34" charset="-120"/>
              </a:rPr>
              <a:t>：</a:t>
            </a:r>
            <a:r>
              <a:rPr lang="en-US" altLang="zh-TW" b="1" dirty="0" smtClean="0">
                <a:solidFill>
                  <a:schemeClr val="tx2"/>
                </a:solidFill>
                <a:latin typeface="jf-openhuninn-1.0" panose="020F0500000000000000" pitchFamily="34" charset="-120"/>
                <a:ea typeface="jf-openhuninn-1.0" panose="020F0500000000000000" pitchFamily="34" charset="-120"/>
              </a:rPr>
              <a:t>4</a:t>
            </a:r>
            <a:r>
              <a:rPr lang="zh-TW" altLang="en-US" b="1" dirty="0" smtClean="0">
                <a:solidFill>
                  <a:schemeClr val="tx2"/>
                </a:solidFill>
                <a:latin typeface="jf-openhuninn-1.0" panose="020F0500000000000000" pitchFamily="34" charset="-120"/>
                <a:ea typeface="jf-openhuninn-1.0" panose="020F0500000000000000" pitchFamily="34" charset="-120"/>
              </a:rPr>
              <a:t>位</a:t>
            </a:r>
            <a:r>
              <a:rPr lang="zh-TW" altLang="en-US" b="1" dirty="0">
                <a:solidFill>
                  <a:schemeClr val="tx2"/>
                </a:solidFill>
                <a:latin typeface="jf-openhuninn-1.0" panose="020F0500000000000000" pitchFamily="34" charset="-120"/>
                <a:ea typeface="jf-openhuninn-1.0" panose="020F0500000000000000" pitchFamily="34" charset="-120"/>
              </a:rPr>
              <a:t>）</a:t>
            </a:r>
            <a:endParaRPr lang="zh-TW" altLang="en-US" sz="2400" dirty="0">
              <a:solidFill>
                <a:schemeClr val="tx2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61720" y="2061215"/>
            <a:ext cx="464177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jf-openhuninn-1.0" panose="020F0500000000000000" pitchFamily="34" charset="-120"/>
                <a:ea typeface="jf-openhuninn-1.0" panose="020F0500000000000000" pitchFamily="34" charset="-120"/>
              </a:rPr>
              <a:t>JM Travel Bali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jf-openhuninn-1.0" panose="020F0500000000000000" pitchFamily="34" charset="-120"/>
                <a:ea typeface="jf-openhuninn-1.0" panose="020F0500000000000000" pitchFamily="34" charset="-120"/>
              </a:rPr>
              <a:t>是峇里島的當地旅行社，自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jf-openhuninn-1.0" panose="020F0500000000000000" pitchFamily="34" charset="-120"/>
                <a:ea typeface="jf-openhuninn-1.0" panose="020F0500000000000000" pitchFamily="34" charset="-120"/>
              </a:rPr>
              <a:t>2009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jf-openhuninn-1.0" panose="020F0500000000000000" pitchFamily="34" charset="-120"/>
                <a:ea typeface="jf-openhuninn-1.0" panose="020F0500000000000000" pitchFamily="34" charset="-120"/>
              </a:rPr>
              <a:t>年起由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jf-openhuninn-1.0" panose="020F0500000000000000" pitchFamily="34" charset="-120"/>
                <a:ea typeface="jf-openhuninn-1.0" panose="020F0500000000000000" pitchFamily="34" charset="-120"/>
              </a:rPr>
              <a:t>JOE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jf-openhuninn-1.0" panose="020F0500000000000000" pitchFamily="34" charset="-120"/>
                <a:ea typeface="jf-openhuninn-1.0" panose="020F0500000000000000" pitchFamily="34" charset="-120"/>
              </a:rPr>
              <a:t>創立，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jf-openhuninn-1.0" panose="020F0500000000000000" pitchFamily="34" charset="-120"/>
                <a:ea typeface="jf-openhuninn-1.0" panose="020F0500000000000000" pitchFamily="34" charset="-120"/>
              </a:rPr>
              <a:t>JOE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jf-openhuninn-1.0" panose="020F0500000000000000" pitchFamily="34" charset="-120"/>
                <a:ea typeface="jf-openhuninn-1.0" panose="020F0500000000000000" pitchFamily="34" charset="-120"/>
              </a:rPr>
              <a:t>是新加坡人，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jf-openhuninn-1.0" panose="020F0500000000000000" pitchFamily="34" charset="-120"/>
                <a:ea typeface="jf-openhuninn-1.0" panose="020F0500000000000000" pitchFamily="34" charset="-120"/>
              </a:rPr>
              <a:t>MAY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jf-openhuninn-1.0" panose="020F0500000000000000" pitchFamily="34" charset="-120"/>
                <a:ea typeface="jf-openhuninn-1.0" panose="020F0500000000000000" pitchFamily="34" charset="-120"/>
              </a:rPr>
              <a:t>則是台灣人。在一趟旅程中他們認識了彼此，開始遊玩了新加坡、泰國、美國、台灣、印度跟峇里島。由於他們被峇里島陽光和悠閒生活所吸引，他們決定留在這裡，更希望他們身邊的朋友都能和他一起分享峇里島的美麗，來這邊不用擔心任何的事物，只需要帶著愉悅的心情好好享受峇里島當地美麗的一切。旅行社提供的服務包含：客製化行程、包車、遊程代訂及住宿，一條龍式服務，讓你無腦也可以遊峇里島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jf-openhuninn-1.0" panose="020F0500000000000000" pitchFamily="34" charset="-120"/>
                <a:ea typeface="jf-openhuninn-1.0" panose="020F0500000000000000" pitchFamily="34" charset="-120"/>
              </a:rPr>
              <a:t>！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5" name="圖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724" y="1365722"/>
            <a:ext cx="8446265" cy="4749125"/>
          </a:xfrm>
          <a:prstGeom prst="rect">
            <a:avLst/>
          </a:prstGeom>
        </p:spPr>
      </p:pic>
      <p:sp>
        <p:nvSpPr>
          <p:cNvPr id="30" name="五角星形 29"/>
          <p:cNvSpPr/>
          <p:nvPr/>
        </p:nvSpPr>
        <p:spPr>
          <a:xfrm>
            <a:off x="8543580" y="4922876"/>
            <a:ext cx="407624" cy="33050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文字方塊 31"/>
          <p:cNvSpPr txBox="1"/>
          <p:nvPr/>
        </p:nvSpPr>
        <p:spPr>
          <a:xfrm>
            <a:off x="8361803" y="5314782"/>
            <a:ext cx="1597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JM</a:t>
            </a:r>
            <a:r>
              <a:rPr lang="zh-TW" altLang="en-US" dirty="0" smtClean="0"/>
              <a:t> </a:t>
            </a:r>
            <a:r>
              <a:rPr lang="en-US" altLang="zh-TW" dirty="0" smtClean="0"/>
              <a:t>TRAVEL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649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0C8D5EBA-B829-A32A-DA3F-D9A9C9540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89" y="365125"/>
            <a:ext cx="11732964" cy="1325563"/>
          </a:xfrm>
        </p:spPr>
        <p:txBody>
          <a:bodyPr>
            <a:normAutofit fontScale="90000"/>
          </a:bodyPr>
          <a:lstStyle/>
          <a:p>
            <a:r>
              <a:rPr kumimoji="1" lang="zh-TW" altLang="en-US" sz="6000" b="1" spc="800" dirty="0">
                <a:solidFill>
                  <a:srgbClr val="AB7942"/>
                </a:solidFill>
                <a:latin typeface="Gen Jyuu Gothic Heavy" panose="020B0302020203020207" pitchFamily="34" charset="-128"/>
                <a:ea typeface="Gen Jyuu Gothic Heavy" panose="020B0302020203020207" pitchFamily="34" charset="-128"/>
                <a:cs typeface="Gen Jyuu Gothic Heavy" panose="020B0302020203020207" pitchFamily="34" charset="-128"/>
              </a:rPr>
              <a:t>實習單位：印尼峇厘島</a:t>
            </a:r>
            <a:r>
              <a:rPr kumimoji="1" lang="en-US" altLang="zh-TW" sz="6000" b="1" spc="800" dirty="0">
                <a:solidFill>
                  <a:srgbClr val="AB7942"/>
                </a:solidFill>
                <a:latin typeface="Gen Jyuu Gothic Heavy" panose="020B0302020203020207" pitchFamily="34" charset="-128"/>
                <a:ea typeface="Gen Jyuu Gothic Heavy" panose="020B0302020203020207" pitchFamily="34" charset="-128"/>
                <a:cs typeface="Gen Jyuu Gothic Heavy" panose="020B0302020203020207" pitchFamily="34" charset="-128"/>
              </a:rPr>
              <a:t>JM</a:t>
            </a:r>
            <a:r>
              <a:rPr kumimoji="1" lang="zh-TW" altLang="en-US" sz="6000" b="1" spc="800" dirty="0">
                <a:solidFill>
                  <a:srgbClr val="AB7942"/>
                </a:solidFill>
                <a:latin typeface="Gen Jyuu Gothic Heavy" panose="020B0302020203020207" pitchFamily="34" charset="-128"/>
                <a:ea typeface="Gen Jyuu Gothic Heavy" panose="020B0302020203020207" pitchFamily="34" charset="-128"/>
                <a:cs typeface="Gen Jyuu Gothic Heavy" panose="020B0302020203020207" pitchFamily="34" charset="-128"/>
              </a:rPr>
              <a:t> </a:t>
            </a:r>
            <a:r>
              <a:rPr kumimoji="1" lang="en-US" altLang="zh-TW" sz="6000" b="1" spc="800" dirty="0">
                <a:solidFill>
                  <a:srgbClr val="AB7942"/>
                </a:solidFill>
                <a:latin typeface="Gen Jyuu Gothic Heavy" panose="020B0302020203020207" pitchFamily="34" charset="-128"/>
                <a:ea typeface="Gen Jyuu Gothic Heavy" panose="020B0302020203020207" pitchFamily="34" charset="-128"/>
                <a:cs typeface="Gen Jyuu Gothic Heavy" panose="020B0302020203020207" pitchFamily="34" charset="-128"/>
              </a:rPr>
              <a:t>Travel</a:t>
            </a:r>
            <a:endParaRPr kumimoji="1" lang="zh-TW" altLang="en-US" sz="6000" b="1" spc="800" dirty="0">
              <a:solidFill>
                <a:srgbClr val="AB7942"/>
              </a:solidFill>
              <a:latin typeface="Gen Jyuu Gothic Heavy" panose="020B0302020203020207" pitchFamily="34" charset="-128"/>
              <a:ea typeface="Gen Jyuu Gothic Heavy" panose="020B0302020203020207" pitchFamily="34" charset="-128"/>
              <a:cs typeface="Gen Jyuu Gothic Heavy" panose="020B0302020203020207" pitchFamily="34" charset="-128"/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5ABE0047-5B11-232B-DDA2-B3F556654A40}"/>
              </a:ext>
            </a:extLst>
          </p:cNvPr>
          <p:cNvSpPr txBox="1"/>
          <p:nvPr/>
        </p:nvSpPr>
        <p:spPr>
          <a:xfrm>
            <a:off x="9399901" y="6372548"/>
            <a:ext cx="26525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chemeClr val="tx2"/>
                </a:solidFill>
                <a:latin typeface="jf-openhuninn-1.0" panose="020F0500000000000000" pitchFamily="34" charset="-120"/>
                <a:ea typeface="jf-openhuninn-1.0" panose="020F0500000000000000" pitchFamily="34" charset="-120"/>
              </a:rPr>
              <a:t>（預計招募人數</a:t>
            </a:r>
            <a:r>
              <a:rPr lang="zh-TW" altLang="en-US" b="1" dirty="0" smtClean="0">
                <a:solidFill>
                  <a:schemeClr val="tx2"/>
                </a:solidFill>
                <a:latin typeface="jf-openhuninn-1.0" panose="020F0500000000000000" pitchFamily="34" charset="-120"/>
                <a:ea typeface="jf-openhuninn-1.0" panose="020F0500000000000000" pitchFamily="34" charset="-120"/>
              </a:rPr>
              <a:t>：</a:t>
            </a:r>
            <a:r>
              <a:rPr lang="en-US" altLang="zh-TW" b="1" dirty="0" smtClean="0">
                <a:solidFill>
                  <a:schemeClr val="tx2"/>
                </a:solidFill>
                <a:latin typeface="jf-openhuninn-1.0" panose="020F0500000000000000" pitchFamily="34" charset="-120"/>
                <a:ea typeface="jf-openhuninn-1.0" panose="020F0500000000000000" pitchFamily="34" charset="-120"/>
              </a:rPr>
              <a:t>4</a:t>
            </a:r>
            <a:r>
              <a:rPr lang="zh-TW" altLang="en-US" b="1" dirty="0" smtClean="0">
                <a:solidFill>
                  <a:schemeClr val="tx2"/>
                </a:solidFill>
                <a:latin typeface="jf-openhuninn-1.0" panose="020F0500000000000000" pitchFamily="34" charset="-120"/>
                <a:ea typeface="jf-openhuninn-1.0" panose="020F0500000000000000" pitchFamily="34" charset="-120"/>
              </a:rPr>
              <a:t>位</a:t>
            </a:r>
            <a:r>
              <a:rPr lang="zh-TW" altLang="en-US" b="1" dirty="0">
                <a:solidFill>
                  <a:schemeClr val="tx2"/>
                </a:solidFill>
                <a:latin typeface="jf-openhuninn-1.0" panose="020F0500000000000000" pitchFamily="34" charset="-120"/>
                <a:ea typeface="jf-openhuninn-1.0" panose="020F0500000000000000" pitchFamily="34" charset="-120"/>
              </a:rPr>
              <a:t>）</a:t>
            </a:r>
            <a:endParaRPr lang="zh-TW" altLang="en-US" sz="2400" dirty="0">
              <a:solidFill>
                <a:schemeClr val="tx2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12" y="1690688"/>
            <a:ext cx="5943600" cy="44577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656" y="1811356"/>
            <a:ext cx="5285757" cy="433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2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0C8D5EBA-B829-A32A-DA3F-D9A9C9540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z="6000" b="1" spc="800" dirty="0">
                <a:solidFill>
                  <a:srgbClr val="AB7942"/>
                </a:solidFill>
                <a:latin typeface="Gen Jyuu Gothic Heavy" panose="020B0302020203020207" pitchFamily="34" charset="-128"/>
                <a:ea typeface="Gen Jyuu Gothic Heavy" panose="020B0302020203020207" pitchFamily="34" charset="-128"/>
                <a:cs typeface="Gen Jyuu Gothic Heavy" panose="020B0302020203020207" pitchFamily="34" charset="-128"/>
              </a:rPr>
              <a:t>實習單位：菲律賓</a:t>
            </a:r>
            <a:r>
              <a:rPr kumimoji="1" lang="en-US" altLang="zh-TW" sz="6000" b="1" spc="800" dirty="0">
                <a:solidFill>
                  <a:srgbClr val="AB7942"/>
                </a:solidFill>
                <a:latin typeface="Gen Jyuu Gothic Heavy" panose="020B0302020203020207" pitchFamily="34" charset="-128"/>
                <a:ea typeface="Gen Jyuu Gothic Heavy" panose="020B0302020203020207" pitchFamily="34" charset="-128"/>
                <a:cs typeface="Gen Jyuu Gothic Heavy" panose="020B0302020203020207" pitchFamily="34" charset="-128"/>
              </a:rPr>
              <a:t>LCIC</a:t>
            </a:r>
            <a:endParaRPr kumimoji="1" lang="zh-TW" altLang="en-US" sz="6000" b="1" spc="800" dirty="0">
              <a:solidFill>
                <a:srgbClr val="AB7942"/>
              </a:solidFill>
              <a:latin typeface="Gen Jyuu Gothic Heavy" panose="020B0302020203020207" pitchFamily="34" charset="-128"/>
              <a:ea typeface="Gen Jyuu Gothic Heavy" panose="020B0302020203020207" pitchFamily="34" charset="-128"/>
              <a:cs typeface="Gen Jyuu Gothic Heavy" panose="020B0302020203020207" pitchFamily="34" charset="-128"/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5ABE0047-5B11-232B-DDA2-B3F556654A40}"/>
              </a:ext>
            </a:extLst>
          </p:cNvPr>
          <p:cNvSpPr txBox="1"/>
          <p:nvPr/>
        </p:nvSpPr>
        <p:spPr>
          <a:xfrm>
            <a:off x="241212" y="6337098"/>
            <a:ext cx="26525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chemeClr val="tx2"/>
                </a:solidFill>
                <a:latin typeface="jf-openhuninn-1.0" panose="020F0500000000000000" pitchFamily="34" charset="-120"/>
                <a:ea typeface="jf-openhuninn-1.0" panose="020F0500000000000000" pitchFamily="34" charset="-120"/>
              </a:rPr>
              <a:t>（預計招募人數</a:t>
            </a:r>
            <a:r>
              <a:rPr lang="zh-TW" altLang="en-US" b="1" dirty="0" smtClean="0">
                <a:solidFill>
                  <a:schemeClr val="tx2"/>
                </a:solidFill>
                <a:latin typeface="jf-openhuninn-1.0" panose="020F0500000000000000" pitchFamily="34" charset="-120"/>
                <a:ea typeface="jf-openhuninn-1.0" panose="020F0500000000000000" pitchFamily="34" charset="-120"/>
              </a:rPr>
              <a:t>：</a:t>
            </a:r>
            <a:r>
              <a:rPr lang="en-US" altLang="zh-TW" b="1" dirty="0" smtClean="0">
                <a:solidFill>
                  <a:schemeClr val="tx2"/>
                </a:solidFill>
                <a:latin typeface="jf-openhuninn-1.0" panose="020F0500000000000000" pitchFamily="34" charset="-120"/>
                <a:ea typeface="jf-openhuninn-1.0" panose="020F0500000000000000" pitchFamily="34" charset="-120"/>
              </a:rPr>
              <a:t>4</a:t>
            </a:r>
            <a:r>
              <a:rPr lang="zh-TW" altLang="en-US" b="1" dirty="0" smtClean="0">
                <a:solidFill>
                  <a:schemeClr val="tx2"/>
                </a:solidFill>
                <a:latin typeface="jf-openhuninn-1.0" panose="020F0500000000000000" pitchFamily="34" charset="-120"/>
                <a:ea typeface="jf-openhuninn-1.0" panose="020F0500000000000000" pitchFamily="34" charset="-120"/>
              </a:rPr>
              <a:t>位</a:t>
            </a:r>
            <a:r>
              <a:rPr lang="zh-TW" altLang="en-US" b="1" dirty="0">
                <a:solidFill>
                  <a:schemeClr val="tx2"/>
                </a:solidFill>
                <a:latin typeface="jf-openhuninn-1.0" panose="020F0500000000000000" pitchFamily="34" charset="-120"/>
                <a:ea typeface="jf-openhuninn-1.0" panose="020F0500000000000000" pitchFamily="34" charset="-120"/>
              </a:rPr>
              <a:t>）</a:t>
            </a:r>
            <a:endParaRPr lang="zh-TW" altLang="en-US" sz="2400" dirty="0">
              <a:solidFill>
                <a:schemeClr val="tx2"/>
              </a:solidFill>
            </a:endParaRP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1289" y="1515312"/>
            <a:ext cx="2940471" cy="5006452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67" y="2048965"/>
            <a:ext cx="7470807" cy="365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33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0C8D5EBA-B829-A32A-DA3F-D9A9C9540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z="6000" b="1" spc="800" dirty="0">
                <a:solidFill>
                  <a:srgbClr val="AB7942"/>
                </a:solidFill>
                <a:latin typeface="Gen Jyuu Gothic Heavy" panose="020B0302020203020207" pitchFamily="34" charset="-128"/>
                <a:ea typeface="Gen Jyuu Gothic Heavy" panose="020B0302020203020207" pitchFamily="34" charset="-128"/>
                <a:cs typeface="Gen Jyuu Gothic Heavy" panose="020B0302020203020207" pitchFamily="34" charset="-128"/>
              </a:rPr>
              <a:t>實習安排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86" y="1602553"/>
            <a:ext cx="11736234" cy="430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0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762" y="260574"/>
            <a:ext cx="10515600" cy="1325563"/>
          </a:xfrm>
        </p:spPr>
        <p:txBody>
          <a:bodyPr>
            <a:normAutofit/>
          </a:bodyPr>
          <a:lstStyle/>
          <a:p>
            <a:r>
              <a:rPr kumimoji="1" lang="zh-TW" altLang="en-US" sz="6000" b="1" spc="800" dirty="0">
                <a:solidFill>
                  <a:srgbClr val="AB7942"/>
                </a:solidFill>
                <a:latin typeface="Gen Jyuu Gothic Heavy" panose="020B0302020203020207" pitchFamily="34" charset="-128"/>
                <a:ea typeface="Gen Jyuu Gothic Heavy" panose="020B0302020203020207" pitchFamily="34" charset="-128"/>
                <a:cs typeface="Gen Jyuu Gothic Heavy" panose="020B0302020203020207" pitchFamily="34" charset="-128"/>
              </a:rPr>
              <a:t>實習住宿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9118" y="1825119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907" y="1339877"/>
            <a:ext cx="9512673" cy="534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00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1760</TotalTime>
  <Words>524</Words>
  <Application>Microsoft Office PowerPoint</Application>
  <PresentationFormat>寬螢幕</PresentationFormat>
  <Paragraphs>84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7" baseType="lpstr">
      <vt:lpstr>Gen Jyuu Gothic Bold</vt:lpstr>
      <vt:lpstr>Gen Jyuu Gothic Heavy</vt:lpstr>
      <vt:lpstr>Gen Jyuu Gothic Regular</vt:lpstr>
      <vt:lpstr>Gujarati Sangam MN</vt:lpstr>
      <vt:lpstr>jf-openhuninn-1.0</vt:lpstr>
      <vt:lpstr>Microsoft JhengHei</vt:lpstr>
      <vt:lpstr>Microsoft JhengHei</vt:lpstr>
      <vt:lpstr>新細明體</vt:lpstr>
      <vt:lpstr>Arial</vt:lpstr>
      <vt:lpstr>Calibri</vt:lpstr>
      <vt:lpstr>Calibri Light</vt:lpstr>
      <vt:lpstr>Office 佈景主題</vt:lpstr>
      <vt:lpstr>新南向學海築夢</vt:lpstr>
      <vt:lpstr>海外實習簡介</vt:lpstr>
      <vt:lpstr>實習國別/領域</vt:lpstr>
      <vt:lpstr>PowerPoint 簡報</vt:lpstr>
      <vt:lpstr>實習單位：印尼峇厘島JM Travel</vt:lpstr>
      <vt:lpstr>實習單位：印尼峇厘島JM Travel</vt:lpstr>
      <vt:lpstr>實習單位：菲律賓LCIC</vt:lpstr>
      <vt:lpstr>實習安排</vt:lpstr>
      <vt:lpstr>實習住宿</vt:lpstr>
      <vt:lpstr>PowerPoint 簡報</vt:lpstr>
      <vt:lpstr>PowerPoint 簡報</vt:lpstr>
      <vt:lpstr>PowerPoint 簡報</vt:lpstr>
      <vt:lpstr>作業時間</vt:lpstr>
      <vt:lpstr>報名方式</vt:lpstr>
      <vt:lpstr>活動追蹤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Microsoft Office User</dc:creator>
  <cp:lastModifiedBy>Windows 使用者</cp:lastModifiedBy>
  <cp:revision>144</cp:revision>
  <dcterms:created xsi:type="dcterms:W3CDTF">2020-12-08T05:15:02Z</dcterms:created>
  <dcterms:modified xsi:type="dcterms:W3CDTF">2025-02-25T10:56:28Z</dcterms:modified>
</cp:coreProperties>
</file>