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5" r:id="rId19"/>
    <p:sldId id="273" r:id="rId20"/>
    <p:sldId id="274" r:id="rId21"/>
    <p:sldId id="278" r:id="rId22"/>
    <p:sldId id="280" r:id="rId23"/>
    <p:sldId id="281" r:id="rId24"/>
    <p:sldId id="282" r:id="rId25"/>
    <p:sldId id="283" r:id="rId26"/>
    <p:sldId id="287" r:id="rId27"/>
    <p:sldId id="284" r:id="rId28"/>
  </p:sldIdLst>
  <p:sldSz cx="12192000" cy="6858000"/>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jZzggLhLU/MImk5IDF+X/79Kz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0F0981-72E0-48C7-B198-B3CD08EAE37B}">
  <a:tblStyle styleId="{C80F0981-72E0-48C7-B198-B3CD08EAE37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9F0"/>
          </a:solidFill>
        </a:fill>
      </a:tcStyle>
    </a:wholeTbl>
    <a:band1H>
      <a:tcTxStyle/>
      <a:tcStyle>
        <a:tcBdr/>
        <a:fill>
          <a:solidFill>
            <a:srgbClr val="D1D1DF"/>
          </a:solidFill>
        </a:fill>
      </a:tcStyle>
    </a:band1H>
    <a:band2H>
      <a:tcTxStyle/>
      <a:tcStyle>
        <a:tcBdr/>
      </a:tcStyle>
    </a:band2H>
    <a:band1V>
      <a:tcTxStyle/>
      <a:tcStyle>
        <a:tcBdr/>
        <a:fill>
          <a:solidFill>
            <a:srgbClr val="D1D1DF"/>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BCDD588E-8A38-4A25-88F7-A626B7D1CD99}"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1"/>
          </a:solidFill>
        </a:fill>
      </a:tcStyle>
    </a:wholeTbl>
    <a:band1H>
      <a:tcTxStyle/>
      <a:tcStyle>
        <a:tcBdr/>
        <a:fill>
          <a:solidFill>
            <a:srgbClr val="CDD5E2"/>
          </a:solidFill>
        </a:fill>
      </a:tcStyle>
    </a:band1H>
    <a:band2H>
      <a:tcTxStyle/>
      <a:tcStyle>
        <a:tcBdr/>
      </a:tcStyle>
    </a:band2H>
    <a:band1V>
      <a:tcTxStyle/>
      <a:tcStyle>
        <a:tcBdr/>
        <a:fill>
          <a:solidFill>
            <a:srgbClr val="CDD5E2"/>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71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6363" cy="513509"/>
          </a:xfrm>
          <a:prstGeom prst="rect">
            <a:avLst/>
          </a:prstGeom>
          <a:noFill/>
          <a:ln>
            <a:noFill/>
          </a:ln>
        </p:spPr>
        <p:txBody>
          <a:bodyPr spcFirstLastPara="1" wrap="square" lIns="94750" tIns="47375" rIns="94750" bIns="473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5" y="0"/>
            <a:ext cx="3076363" cy="513509"/>
          </a:xfrm>
          <a:prstGeom prst="rect">
            <a:avLst/>
          </a:prstGeom>
          <a:noFill/>
          <a:ln>
            <a:noFill/>
          </a:ln>
        </p:spPr>
        <p:txBody>
          <a:bodyPr spcFirstLastPara="1" wrap="square" lIns="94750" tIns="47375" rIns="94750" bIns="473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3507"/>
          </a:xfrm>
          <a:prstGeom prst="rect">
            <a:avLst/>
          </a:prstGeom>
          <a:noFill/>
          <a:ln>
            <a:noFill/>
          </a:ln>
        </p:spPr>
        <p:txBody>
          <a:bodyPr spcFirstLastPara="1" wrap="square" lIns="94750" tIns="47375" rIns="94750" bIns="473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 name="Google Shape;53;p1: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8" name="Google Shape;68;p2: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3: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54" name="Google Shape;254;p3: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4: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83" name="Google Shape;283;p4: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5: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19" name="Google Shape;319;p5: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51" name="Google Shape;351;p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70" name="Google Shape;370;p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8: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97" name="Google Shape;397;p8: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9: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08" name="Google Shape;408;p9: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10: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21" name="Google Shape;421;p10: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79" name="Google Shape;479;p1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88" name="Google Shape;488;p1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95" name="Google Shape;495;p1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6: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16" name="Google Shape;516;p16: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692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3" name="Google Shape;533;p1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43" name="Google Shape;543;p1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04" name="Google Shape;604;p2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3a6076d1c4_1_0: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14" name="Google Shape;614;g33a6076d1c4_1_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7: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24" name="Google Shape;624;p2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33" name="Google Shape;633;p2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标题幻灯片">
  <p:cSld name="标题幻灯片">
    <p:bg>
      <p:bgPr>
        <a:solidFill>
          <a:schemeClr val="lt1"/>
        </a:soli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subTitle" idx="1"/>
          </p:nvPr>
        </p:nvSpPr>
        <p:spPr>
          <a:xfrm>
            <a:off x="5572448" y="4964164"/>
            <a:ext cx="5948040" cy="558799"/>
          </a:xfrm>
          <a:prstGeom prst="rect">
            <a:avLst/>
          </a:prstGeom>
          <a:solidFill>
            <a:schemeClr val="lt1"/>
          </a:solidFill>
          <a:ln>
            <a:noFill/>
          </a:ln>
        </p:spPr>
        <p:txBody>
          <a:bodyPr spcFirstLastPara="1" wrap="square" lIns="90000" tIns="45700" rIns="90000" bIns="45700" anchor="t" anchorCtr="0">
            <a:normAutofit/>
          </a:bodyPr>
          <a:lstStyle>
            <a:lvl1pPr marR="0" lvl="0" algn="l">
              <a:lnSpc>
                <a:spcPct val="90000"/>
              </a:lnSpc>
              <a:spcBef>
                <a:spcPts val="1000"/>
              </a:spcBef>
              <a:spcAft>
                <a:spcPts val="0"/>
              </a:spcAft>
              <a:buClr>
                <a:schemeClr val="dk1"/>
              </a:buClr>
              <a:buSzPts val="1600"/>
              <a:buFont typeface="Arial"/>
              <a:buNone/>
              <a:defRPr sz="16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ctrTitle"/>
          </p:nvPr>
        </p:nvSpPr>
        <p:spPr>
          <a:xfrm>
            <a:off x="5572448" y="3908142"/>
            <a:ext cx="5948040" cy="1056022"/>
          </a:xfrm>
          <a:prstGeom prst="rect">
            <a:avLst/>
          </a:prstGeom>
          <a:solidFill>
            <a:schemeClr val="lt1"/>
          </a:solid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600"/>
              <a:buFont typeface="Arial"/>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1"/>
          <p:cNvSpPr>
            <a:spLocks noGrp="1"/>
          </p:cNvSpPr>
          <p:nvPr>
            <p:ph type="pic" idx="2"/>
          </p:nvPr>
        </p:nvSpPr>
        <p:spPr>
          <a:xfrm>
            <a:off x="0" y="1123950"/>
            <a:ext cx="12192000" cy="2576513"/>
          </a:xfrm>
          <a:prstGeom prst="rect">
            <a:avLst/>
          </a:prstGeom>
          <a:solidFill>
            <a:srgbClr val="D8D8D8"/>
          </a:solidFill>
          <a:ln>
            <a:noFill/>
          </a:ln>
        </p:spPr>
      </p:sp>
      <p:sp>
        <p:nvSpPr>
          <p:cNvPr id="21" name="Google Shape;21;p3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solidFill>
                  <a:schemeClr val="dk1"/>
                </a:solidFill>
              </a:defRPr>
            </a:lvl2pPr>
            <a:lvl3pPr marL="1371600" lvl="2" indent="-330200" algn="l">
              <a:lnSpc>
                <a:spcPct val="90000"/>
              </a:lnSpc>
              <a:spcBef>
                <a:spcPts val="500"/>
              </a:spcBef>
              <a:spcAft>
                <a:spcPts val="0"/>
              </a:spcAft>
              <a:buClr>
                <a:schemeClr val="dk1"/>
              </a:buClr>
              <a:buSzPts val="1600"/>
              <a:buChar char="•"/>
              <a:defRPr>
                <a:solidFill>
                  <a:schemeClr val="dk1"/>
                </a:solidFill>
              </a:defRPr>
            </a:lvl3pPr>
            <a:lvl4pPr marL="1828800" lvl="3" indent="-317500" algn="l">
              <a:lnSpc>
                <a:spcPct val="90000"/>
              </a:lnSpc>
              <a:spcBef>
                <a:spcPts val="500"/>
              </a:spcBef>
              <a:spcAft>
                <a:spcPts val="0"/>
              </a:spcAft>
              <a:buClr>
                <a:schemeClr val="dk1"/>
              </a:buClr>
              <a:buSzPts val="1400"/>
              <a:buChar char="•"/>
              <a:defRPr>
                <a:solidFill>
                  <a:schemeClr val="dk1"/>
                </a:solidFill>
              </a:defRPr>
            </a:lvl4pPr>
            <a:lvl5pPr marL="2286000" lvl="4" indent="-317500" algn="l">
              <a:lnSpc>
                <a:spcPct val="90000"/>
              </a:lnSpc>
              <a:spcBef>
                <a:spcPts val="500"/>
              </a:spcBef>
              <a:spcAft>
                <a:spcPts val="0"/>
              </a:spcAft>
              <a:buClr>
                <a:schemeClr val="dk1"/>
              </a:buClr>
              <a:buSzPts val="14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节标题">
  <p:cSld name="节标题">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4554245" y="2817990"/>
            <a:ext cx="6966242" cy="804151"/>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2400"/>
              <a:buFont typeface="Arial"/>
              <a:buNone/>
              <a:defRPr sz="2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4554245" y="3708142"/>
            <a:ext cx="6966242" cy="1082874"/>
          </a:xfrm>
          <a:prstGeom prst="rect">
            <a:avLst/>
          </a:prstGeom>
          <a:noFill/>
          <a:ln>
            <a:noFill/>
          </a:ln>
        </p:spPr>
        <p:txBody>
          <a:bodyPr spcFirstLastPara="1" wrap="square" lIns="90000" tIns="45700" rIns="90000" bIns="45700" anchor="t" anchorCtr="0">
            <a:normAutofit/>
          </a:bodyPr>
          <a:lstStyle>
            <a:lvl1pPr marL="457200" lvl="0" indent="-228600" algn="l">
              <a:lnSpc>
                <a:spcPct val="150000"/>
              </a:lnSpc>
              <a:spcBef>
                <a:spcPts val="0"/>
              </a:spcBef>
              <a:spcAft>
                <a:spcPts val="0"/>
              </a:spcAft>
              <a:buClr>
                <a:schemeClr val="dk1"/>
              </a:buClr>
              <a:buSzPts val="1200"/>
              <a:buNone/>
              <a:defRPr sz="12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30" name="Google Shape;30;p33"/>
          <p:cNvCxnSpPr/>
          <p:nvPr/>
        </p:nvCxnSpPr>
        <p:spPr>
          <a:xfrm>
            <a:off x="4554245" y="3665141"/>
            <a:ext cx="6966242" cy="0"/>
          </a:xfrm>
          <a:prstGeom prst="straightConnector1">
            <a:avLst/>
          </a:prstGeom>
          <a:noFill/>
          <a:ln w="9525" cap="flat" cmpd="sng">
            <a:solidFill>
              <a:srgbClr val="7F7F7F"/>
            </a:solidFill>
            <a:prstDash val="solid"/>
            <a:miter lim="800000"/>
            <a:headEnd type="none" w="sm" len="sm"/>
            <a:tailEnd type="none" w="sm" len="sm"/>
          </a:ln>
        </p:spPr>
      </p:cxnSp>
      <p:sp>
        <p:nvSpPr>
          <p:cNvPr id="31" name="Google Shape;31;p33"/>
          <p:cNvSpPr>
            <a:spLocks noGrp="1"/>
          </p:cNvSpPr>
          <p:nvPr>
            <p:ph type="pic" idx="2"/>
          </p:nvPr>
        </p:nvSpPr>
        <p:spPr>
          <a:xfrm>
            <a:off x="0" y="1123950"/>
            <a:ext cx="12192000" cy="1621257"/>
          </a:xfrm>
          <a:prstGeom prst="rect">
            <a:avLst/>
          </a:prstGeom>
          <a:solidFill>
            <a:srgbClr val="D8D8D8"/>
          </a:solidFill>
          <a:ln>
            <a:noFill/>
          </a:ln>
        </p:spPr>
      </p:sp>
      <p:sp>
        <p:nvSpPr>
          <p:cNvPr id="32" name="Google Shape;32;p33"/>
          <p:cNvSpPr>
            <a:spLocks noGrp="1"/>
          </p:cNvSpPr>
          <p:nvPr>
            <p:ph type="body" idx="3"/>
          </p:nvPr>
        </p:nvSpPr>
        <p:spPr>
          <a:xfrm>
            <a:off x="66992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标题和内容" type="obj">
  <p:cSld name="OBJEC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669924" y="430031"/>
            <a:ext cx="10850563" cy="500891"/>
          </a:xfrm>
          <a:prstGeom prst="rect">
            <a:avLst/>
          </a:prstGeom>
          <a:solidFill>
            <a:schemeClr val="lt1"/>
          </a:solid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34"/>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空白"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末尾幻灯片">
  <p:cSld name="末尾幻灯片">
    <p:spTree>
      <p:nvGrpSpPr>
        <p:cNvPr id="1" name="Shape 43"/>
        <p:cNvGrpSpPr/>
        <p:nvPr/>
      </p:nvGrpSpPr>
      <p:grpSpPr>
        <a:xfrm>
          <a:off x="0" y="0"/>
          <a:ext cx="0" cy="0"/>
          <a:chOff x="0" y="0"/>
          <a:chExt cx="0" cy="0"/>
        </a:xfrm>
      </p:grpSpPr>
      <p:sp>
        <p:nvSpPr>
          <p:cNvPr id="44" name="Google Shape;44;p36"/>
          <p:cNvSpPr txBox="1">
            <a:spLocks noGrp="1"/>
          </p:cNvSpPr>
          <p:nvPr>
            <p:ph type="ctrTitle"/>
          </p:nvPr>
        </p:nvSpPr>
        <p:spPr>
          <a:xfrm>
            <a:off x="2049240" y="3892064"/>
            <a:ext cx="4482645" cy="973538"/>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200"/>
              <a:buFont typeface="Arial"/>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2049240" y="5143105"/>
            <a:ext cx="4482645" cy="310871"/>
          </a:xfrm>
          <a:prstGeom prst="rect">
            <a:avLst/>
          </a:prstGeom>
          <a:noFill/>
          <a:ln>
            <a:noFill/>
          </a:ln>
        </p:spPr>
        <p:txBody>
          <a:bodyPr spcFirstLastPara="1" wrap="square" lIns="90000" tIns="45700" rIns="90000" bIns="45700" anchor="b"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6"/>
          <p:cNvSpPr txBox="1">
            <a:spLocks noGrp="1"/>
          </p:cNvSpPr>
          <p:nvPr>
            <p:ph type="body" idx="2"/>
          </p:nvPr>
        </p:nvSpPr>
        <p:spPr>
          <a:xfrm>
            <a:off x="2049240" y="5458739"/>
            <a:ext cx="4482645" cy="310871"/>
          </a:xfrm>
          <a:prstGeom prst="rect">
            <a:avLst/>
          </a:prstGeom>
          <a:noFill/>
          <a:ln>
            <a:noFill/>
          </a:ln>
        </p:spPr>
        <p:txBody>
          <a:bodyPr spcFirstLastPara="1" wrap="square" lIns="90000" tIns="45700" rIns="90000" bIns="45700" anchor="t" anchorCtr="0">
            <a:normAutofit/>
          </a:bodyPr>
          <a:lstStyle>
            <a:lvl1pPr marL="457200" marR="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36"/>
          <p:cNvCxnSpPr/>
          <p:nvPr/>
        </p:nvCxnSpPr>
        <p:spPr>
          <a:xfrm>
            <a:off x="2049240" y="5827285"/>
            <a:ext cx="4482645" cy="0"/>
          </a:xfrm>
          <a:prstGeom prst="straightConnector1">
            <a:avLst/>
          </a:prstGeom>
          <a:noFill/>
          <a:ln w="9525" cap="flat" cmpd="sng">
            <a:solidFill>
              <a:srgbClr val="A5A5A5"/>
            </a:solidFill>
            <a:prstDash val="solid"/>
            <a:miter lim="800000"/>
            <a:headEnd type="none" w="sm" len="sm"/>
            <a:tailEnd type="none" w="sm" len="sm"/>
          </a:ln>
        </p:spPr>
      </p:cxnSp>
      <p:sp>
        <p:nvSpPr>
          <p:cNvPr id="48" name="Google Shape;48;p36"/>
          <p:cNvSpPr>
            <a:spLocks noGrp="1"/>
          </p:cNvSpPr>
          <p:nvPr>
            <p:ph type="pic" idx="3"/>
          </p:nvPr>
        </p:nvSpPr>
        <p:spPr>
          <a:xfrm>
            <a:off x="0" y="1123950"/>
            <a:ext cx="12192000" cy="2576513"/>
          </a:xfrm>
          <a:prstGeom prst="rect">
            <a:avLst/>
          </a:prstGeom>
          <a:solidFill>
            <a:srgbClr val="D8D8D8"/>
          </a:solidFill>
          <a:ln>
            <a:noFill/>
          </a:ln>
        </p:spPr>
      </p:sp>
      <p:sp>
        <p:nvSpPr>
          <p:cNvPr id="49" name="Google Shape;49;p36"/>
          <p:cNvSpPr>
            <a:spLocks noGrp="1"/>
          </p:cNvSpPr>
          <p:nvPr>
            <p:ph type="body" idx="4"/>
          </p:nvPr>
        </p:nvSpPr>
        <p:spPr>
          <a:xfrm>
            <a:off x="711841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69924" y="1"/>
            <a:ext cx="10850563" cy="1028699"/>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0"/>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0"/>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7F7F7F"/>
                </a:solidFill>
                <a:latin typeface="Arial"/>
                <a:ea typeface="Arial"/>
                <a:cs typeface="Arial"/>
                <a:sym typeface="Arial"/>
              </a:defRPr>
            </a:lvl1pPr>
            <a:lvl2pPr marL="0" marR="0" lvl="1" indent="0" algn="r" rtl="0">
              <a:spcBef>
                <a:spcPts val="0"/>
              </a:spcBef>
              <a:buNone/>
              <a:defRPr sz="1000" b="0" i="0" u="none" strike="noStrike" cap="none">
                <a:solidFill>
                  <a:srgbClr val="7F7F7F"/>
                </a:solidFill>
                <a:latin typeface="Arial"/>
                <a:ea typeface="Arial"/>
                <a:cs typeface="Arial"/>
                <a:sym typeface="Arial"/>
              </a:defRPr>
            </a:lvl2pPr>
            <a:lvl3pPr marL="0" marR="0" lvl="2" indent="0" algn="r" rtl="0">
              <a:spcBef>
                <a:spcPts val="0"/>
              </a:spcBef>
              <a:buNone/>
              <a:defRPr sz="1000" b="0" i="0" u="none" strike="noStrike" cap="none">
                <a:solidFill>
                  <a:srgbClr val="7F7F7F"/>
                </a:solidFill>
                <a:latin typeface="Arial"/>
                <a:ea typeface="Arial"/>
                <a:cs typeface="Arial"/>
                <a:sym typeface="Arial"/>
              </a:defRPr>
            </a:lvl3pPr>
            <a:lvl4pPr marL="0" marR="0" lvl="3" indent="0" algn="r" rtl="0">
              <a:spcBef>
                <a:spcPts val="0"/>
              </a:spcBef>
              <a:buNone/>
              <a:defRPr sz="1000" b="0" i="0" u="none" strike="noStrike" cap="none">
                <a:solidFill>
                  <a:srgbClr val="7F7F7F"/>
                </a:solidFill>
                <a:latin typeface="Arial"/>
                <a:ea typeface="Arial"/>
                <a:cs typeface="Arial"/>
                <a:sym typeface="Arial"/>
              </a:defRPr>
            </a:lvl4pPr>
            <a:lvl5pPr marL="0" marR="0" lvl="4" indent="0" algn="r" rtl="0">
              <a:spcBef>
                <a:spcPts val="0"/>
              </a:spcBef>
              <a:buNone/>
              <a:defRPr sz="1000" b="0" i="0" u="none" strike="noStrike" cap="none">
                <a:solidFill>
                  <a:srgbClr val="7F7F7F"/>
                </a:solidFill>
                <a:latin typeface="Arial"/>
                <a:ea typeface="Arial"/>
                <a:cs typeface="Arial"/>
                <a:sym typeface="Arial"/>
              </a:defRPr>
            </a:lvl5pPr>
            <a:lvl6pPr marL="0" marR="0" lvl="5" indent="0" algn="r" rtl="0">
              <a:spcBef>
                <a:spcPts val="0"/>
              </a:spcBef>
              <a:buNone/>
              <a:defRPr sz="1000" b="0" i="0" u="none" strike="noStrike" cap="none">
                <a:solidFill>
                  <a:srgbClr val="7F7F7F"/>
                </a:solidFill>
                <a:latin typeface="Arial"/>
                <a:ea typeface="Arial"/>
                <a:cs typeface="Arial"/>
                <a:sym typeface="Arial"/>
              </a:defRPr>
            </a:lvl6pPr>
            <a:lvl7pPr marL="0" marR="0" lvl="6" indent="0" algn="r" rtl="0">
              <a:spcBef>
                <a:spcPts val="0"/>
              </a:spcBef>
              <a:buNone/>
              <a:defRPr sz="1000" b="0" i="0" u="none" strike="noStrike" cap="none">
                <a:solidFill>
                  <a:srgbClr val="7F7F7F"/>
                </a:solidFill>
                <a:latin typeface="Arial"/>
                <a:ea typeface="Arial"/>
                <a:cs typeface="Arial"/>
                <a:sym typeface="Arial"/>
              </a:defRPr>
            </a:lvl7pPr>
            <a:lvl8pPr marL="0" marR="0" lvl="7" indent="0" algn="r" rtl="0">
              <a:spcBef>
                <a:spcPts val="0"/>
              </a:spcBef>
              <a:buNone/>
              <a:defRPr sz="1000" b="0" i="0" u="none" strike="noStrike" cap="none">
                <a:solidFill>
                  <a:srgbClr val="7F7F7F"/>
                </a:solidFill>
                <a:latin typeface="Arial"/>
                <a:ea typeface="Arial"/>
                <a:cs typeface="Arial"/>
                <a:sym typeface="Arial"/>
              </a:defRPr>
            </a:lvl8pPr>
            <a:lvl9pPr marL="0" marR="0" lvl="8" indent="0" algn="r" rtl="0">
              <a:spcBef>
                <a:spcPts val="0"/>
              </a:spcBef>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cxnSp>
        <p:nvCxnSpPr>
          <p:cNvPr id="15" name="Google Shape;15;p30"/>
          <p:cNvCxnSpPr/>
          <p:nvPr/>
        </p:nvCxnSpPr>
        <p:spPr>
          <a:xfrm>
            <a:off x="669924" y="6240463"/>
            <a:ext cx="10850564" cy="0"/>
          </a:xfrm>
          <a:prstGeom prst="straightConnector1">
            <a:avLst/>
          </a:prstGeom>
          <a:noFill/>
          <a:ln w="9525" cap="flat" cmpd="sng">
            <a:solidFill>
              <a:srgbClr val="7F7F7F"/>
            </a:solidFill>
            <a:prstDash val="solid"/>
            <a:miter lim="800000"/>
            <a:headEnd type="none" w="sm" len="sm"/>
            <a:tailEnd type="none" w="sm" len="sm"/>
          </a:ln>
        </p:spPr>
      </p:cxnSp>
      <p:sp>
        <p:nvSpPr>
          <p:cNvPr id="16" name="Google Shape;16;p30"/>
          <p:cNvSpPr/>
          <p:nvPr/>
        </p:nvSpPr>
        <p:spPr>
          <a:xfrm>
            <a:off x="695324" y="1028700"/>
            <a:ext cx="10825163" cy="87674"/>
          </a:xfrm>
          <a:prstGeom prst="rect">
            <a:avLst/>
          </a:prstGeom>
          <a:solidFill>
            <a:srgbClr val="C7CD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oia.nchu.edu.tw/upfiles/tw_ser01454032404.do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
          <p:cNvPicPr preferRelativeResize="0">
            <a:picLocks noGrp="1"/>
          </p:cNvPicPr>
          <p:nvPr>
            <p:ph type="pic" idx="2"/>
          </p:nvPr>
        </p:nvPicPr>
        <p:blipFill rotWithShape="1">
          <a:blip r:embed="rId3">
            <a:alphaModFix/>
          </a:blip>
          <a:srcRect t="33094" b="33094"/>
          <a:stretch/>
        </p:blipFill>
        <p:spPr>
          <a:xfrm>
            <a:off x="0" y="1123950"/>
            <a:ext cx="12192000" cy="2576513"/>
          </a:xfrm>
          <a:prstGeom prst="rect">
            <a:avLst/>
          </a:prstGeom>
          <a:solidFill>
            <a:srgbClr val="D8D8D8"/>
          </a:solidFill>
          <a:ln>
            <a:noFill/>
          </a:ln>
        </p:spPr>
      </p:pic>
      <p:sp>
        <p:nvSpPr>
          <p:cNvPr id="56" name="Google Shape;56;p1"/>
          <p:cNvSpPr txBox="1">
            <a:spLocks noGrp="1"/>
          </p:cNvSpPr>
          <p:nvPr>
            <p:ph type="ctrTitle"/>
          </p:nvPr>
        </p:nvSpPr>
        <p:spPr>
          <a:xfrm>
            <a:off x="1035073" y="4707959"/>
            <a:ext cx="8798213" cy="1441573"/>
          </a:xfrm>
          <a:prstGeom prst="rect">
            <a:avLst/>
          </a:prstGeom>
          <a:solidFill>
            <a:schemeClr val="lt1"/>
          </a:solidFill>
          <a:ln>
            <a:noFill/>
          </a:ln>
        </p:spPr>
        <p:txBody>
          <a:bodyPr spcFirstLastPara="1" wrap="square" lIns="90000" tIns="45700" rIns="90000" bIns="45700" anchor="b" anchorCtr="0">
            <a:noAutofit/>
          </a:bodyPr>
          <a:lstStyle/>
          <a:p>
            <a:pPr marL="0" lvl="0" indent="0" algn="l" rtl="0">
              <a:lnSpc>
                <a:spcPct val="90000"/>
              </a:lnSpc>
              <a:spcBef>
                <a:spcPts val="0"/>
              </a:spcBef>
              <a:spcAft>
                <a:spcPts val="0"/>
              </a:spcAft>
              <a:buClr>
                <a:schemeClr val="dk1"/>
              </a:buClr>
              <a:buSzPts val="4000"/>
              <a:buFont typeface="Arial"/>
              <a:buNone/>
            </a:pPr>
            <a:r>
              <a:rPr lang="zh-TW" sz="4000" dirty="0"/>
              <a:t>交換生/雙學位甄選說明分享會</a:t>
            </a:r>
            <a:br>
              <a:rPr lang="zh-TW" sz="4000" dirty="0"/>
            </a:br>
            <a:r>
              <a:rPr lang="zh-TW" sz="4000" dirty="0"/>
              <a:t> </a:t>
            </a:r>
            <a:br>
              <a:rPr lang="zh-TW" sz="4000" dirty="0"/>
            </a:br>
            <a:r>
              <a:rPr lang="zh-TW" sz="3200" dirty="0"/>
              <a:t>預計202</a:t>
            </a:r>
            <a:r>
              <a:rPr lang="en-US" altLang="zh-TW" sz="3200" dirty="0"/>
              <a:t>6</a:t>
            </a:r>
            <a:r>
              <a:rPr lang="zh-TW" sz="3200" dirty="0"/>
              <a:t>年</a:t>
            </a:r>
            <a:r>
              <a:rPr lang="en-US" altLang="zh-TW" sz="3200" dirty="0"/>
              <a:t>9</a:t>
            </a:r>
            <a:r>
              <a:rPr lang="zh-TW" sz="3200" dirty="0"/>
              <a:t>月赴海外交換/雙學位</a:t>
            </a:r>
            <a:r>
              <a:rPr lang="zh-TW" sz="4000" dirty="0"/>
              <a:t/>
            </a:r>
            <a:br>
              <a:rPr lang="zh-TW" sz="4000" dirty="0"/>
            </a:br>
            <a:r>
              <a:rPr lang="zh-TW" sz="4000" dirty="0"/>
              <a:t> </a:t>
            </a:r>
            <a:endParaRPr sz="4000" dirty="0"/>
          </a:p>
        </p:txBody>
      </p:sp>
      <p:sp>
        <p:nvSpPr>
          <p:cNvPr id="57" name="Google Shape;57;p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589" lvl="0" indent="-101589" algn="l" rtl="0">
              <a:lnSpc>
                <a:spcPct val="90000"/>
              </a:lnSpc>
              <a:spcBef>
                <a:spcPts val="0"/>
              </a:spcBef>
              <a:spcAft>
                <a:spcPts val="0"/>
              </a:spcAft>
              <a:buClr>
                <a:schemeClr val="dk1"/>
              </a:buClr>
              <a:buSzPts val="2000"/>
              <a:buNone/>
            </a:pPr>
            <a:endParaRPr/>
          </a:p>
        </p:txBody>
      </p:sp>
      <p:sp>
        <p:nvSpPr>
          <p:cNvPr id="58" name="Google Shape;58;p1"/>
          <p:cNvSpPr/>
          <p:nvPr/>
        </p:nvSpPr>
        <p:spPr>
          <a:xfrm>
            <a:off x="3767359" y="1484953"/>
            <a:ext cx="2328641" cy="671186"/>
          </a:xfrm>
          <a:prstGeom prst="rect">
            <a:avLst/>
          </a:prstGeom>
        </p:spPr>
        <p:txBody>
          <a:bodyPr>
            <a:prstTxWarp prst="textPlain">
              <a:avLst/>
            </a:prstTxWarp>
          </a:bodyPr>
          <a:lstStyle/>
          <a:p>
            <a:pPr lvl="0" algn="l"/>
            <a:r>
              <a:rPr b="0" i="0" dirty="0">
                <a:ln>
                  <a:noFill/>
                </a:ln>
                <a:solidFill>
                  <a:schemeClr val="lt1"/>
                </a:solidFill>
                <a:latin typeface="Impact"/>
              </a:rPr>
              <a:t>202</a:t>
            </a:r>
            <a:r>
              <a:rPr lang="en-US" b="0" i="0" dirty="0">
                <a:ln>
                  <a:noFill/>
                </a:ln>
                <a:solidFill>
                  <a:schemeClr val="lt1"/>
                </a:solidFill>
                <a:latin typeface="Impact"/>
              </a:rPr>
              <a:t>6</a:t>
            </a:r>
            <a:r>
              <a:rPr b="0" i="0" dirty="0">
                <a:ln>
                  <a:noFill/>
                </a:ln>
                <a:solidFill>
                  <a:schemeClr val="lt1"/>
                </a:solidFill>
                <a:latin typeface="Impact"/>
              </a:rPr>
              <a:t>.0</a:t>
            </a:r>
            <a:r>
              <a:rPr lang="en-US" dirty="0">
                <a:solidFill>
                  <a:schemeClr val="lt1"/>
                </a:solidFill>
                <a:latin typeface="Impact"/>
              </a:rPr>
              <a:t>9</a:t>
            </a:r>
            <a:endParaRPr b="0" i="0" dirty="0">
              <a:ln>
                <a:noFill/>
              </a:ln>
              <a:solidFill>
                <a:schemeClr val="lt1"/>
              </a:solidFill>
              <a:latin typeface="Impact"/>
            </a:endParaRPr>
          </a:p>
        </p:txBody>
      </p:sp>
      <p:sp>
        <p:nvSpPr>
          <p:cNvPr id="59" name="Google Shape;59;p1"/>
          <p:cNvSpPr/>
          <p:nvPr/>
        </p:nvSpPr>
        <p:spPr>
          <a:xfrm>
            <a:off x="3830599" y="2347934"/>
            <a:ext cx="2161608" cy="469901"/>
          </a:xfrm>
          <a:prstGeom prst="rect">
            <a:avLst/>
          </a:prstGeom>
        </p:spPr>
        <p:txBody>
          <a:bodyPr>
            <a:prstTxWarp prst="textPlain">
              <a:avLst/>
            </a:prstTxWarp>
          </a:bodyPr>
          <a:lstStyle/>
          <a:p>
            <a:pPr lvl="0" algn="l"/>
            <a:r>
              <a:rPr b="1" i="0" dirty="0" err="1">
                <a:ln>
                  <a:noFill/>
                </a:ln>
                <a:solidFill>
                  <a:schemeClr val="lt1"/>
                </a:solidFill>
                <a:latin typeface="Arial"/>
              </a:rPr>
              <a:t>交換生申請</a:t>
            </a:r>
            <a:endParaRPr b="1" i="0" dirty="0">
              <a:ln>
                <a:noFill/>
              </a:ln>
              <a:solidFill>
                <a:schemeClr val="lt1"/>
              </a:solidFill>
              <a:latin typeface="Arial"/>
            </a:endParaRPr>
          </a:p>
        </p:txBody>
      </p:sp>
      <p:cxnSp>
        <p:nvCxnSpPr>
          <p:cNvPr id="60" name="Google Shape;60;p1"/>
          <p:cNvCxnSpPr/>
          <p:nvPr/>
        </p:nvCxnSpPr>
        <p:spPr>
          <a:xfrm flipH="1">
            <a:off x="433665" y="1099919"/>
            <a:ext cx="1591845" cy="2624180"/>
          </a:xfrm>
          <a:prstGeom prst="straightConnector1">
            <a:avLst/>
          </a:prstGeom>
          <a:noFill/>
          <a:ln w="38100" cap="flat" cmpd="sng">
            <a:solidFill>
              <a:schemeClr val="lt1"/>
            </a:solidFill>
            <a:prstDash val="solid"/>
            <a:miter lim="800000"/>
            <a:headEnd type="none" w="sm" len="sm"/>
            <a:tailEnd type="none" w="sm" len="sm"/>
          </a:ln>
        </p:spPr>
      </p:cxnSp>
      <p:cxnSp>
        <p:nvCxnSpPr>
          <p:cNvPr id="61" name="Google Shape;61;p1"/>
          <p:cNvCxnSpPr/>
          <p:nvPr/>
        </p:nvCxnSpPr>
        <p:spPr>
          <a:xfrm flipH="1">
            <a:off x="1692541" y="1099919"/>
            <a:ext cx="1591845" cy="2624180"/>
          </a:xfrm>
          <a:prstGeom prst="straightConnector1">
            <a:avLst/>
          </a:prstGeom>
          <a:noFill/>
          <a:ln w="76200" cap="flat" cmpd="sng">
            <a:solidFill>
              <a:schemeClr val="lt1"/>
            </a:solidFill>
            <a:prstDash val="solid"/>
            <a:miter lim="800000"/>
            <a:headEnd type="none" w="sm" len="sm"/>
            <a:tailEnd type="none" w="sm" len="sm"/>
          </a:ln>
        </p:spPr>
      </p:cxnSp>
      <p:cxnSp>
        <p:nvCxnSpPr>
          <p:cNvPr id="62" name="Google Shape;62;p1"/>
          <p:cNvCxnSpPr/>
          <p:nvPr/>
        </p:nvCxnSpPr>
        <p:spPr>
          <a:xfrm flipH="1">
            <a:off x="11266092" y="2156139"/>
            <a:ext cx="951134" cy="1567960"/>
          </a:xfrm>
          <a:prstGeom prst="straightConnector1">
            <a:avLst/>
          </a:prstGeom>
          <a:noFill/>
          <a:ln w="38100" cap="flat" cmpd="sng">
            <a:solidFill>
              <a:schemeClr val="lt1"/>
            </a:solidFill>
            <a:prstDash val="solid"/>
            <a:miter lim="800000"/>
            <a:headEnd type="none" w="sm" len="sm"/>
            <a:tailEnd type="none" w="sm" len="sm"/>
          </a:ln>
        </p:spPr>
      </p:cxnSp>
      <p:pic>
        <p:nvPicPr>
          <p:cNvPr id="63" name="Google Shape;63;p1"/>
          <p:cNvPicPr preferRelativeResize="0"/>
          <p:nvPr/>
        </p:nvPicPr>
        <p:blipFill rotWithShape="1">
          <a:blip r:embed="rId4">
            <a:alphaModFix/>
          </a:blip>
          <a:srcRect/>
          <a:stretch/>
        </p:blipFill>
        <p:spPr>
          <a:xfrm>
            <a:off x="95560" y="3915894"/>
            <a:ext cx="939513" cy="939513"/>
          </a:xfrm>
          <a:prstGeom prst="rect">
            <a:avLst/>
          </a:prstGeom>
          <a:noFill/>
          <a:ln>
            <a:noFill/>
          </a:ln>
        </p:spPr>
      </p:pic>
      <p:sp>
        <p:nvSpPr>
          <p:cNvPr id="64" name="Google Shape;64;p1"/>
          <p:cNvSpPr txBox="1">
            <a:spLocks noGrp="1"/>
          </p:cNvSpPr>
          <p:nvPr>
            <p:ph type="subTitle" idx="1"/>
          </p:nvPr>
        </p:nvSpPr>
        <p:spPr>
          <a:xfrm>
            <a:off x="8439441" y="5581300"/>
            <a:ext cx="3575400" cy="1124700"/>
          </a:xfrm>
          <a:prstGeom prst="rect">
            <a:avLst/>
          </a:prstGeom>
          <a:solidFill>
            <a:schemeClr val="lt1"/>
          </a:solidFill>
          <a:ln>
            <a:noFill/>
          </a:ln>
        </p:spPr>
        <p:txBody>
          <a:bodyPr spcFirstLastPara="1" wrap="square" lIns="90000" tIns="45700" rIns="90000" bIns="45700" anchor="t" anchorCtr="0">
            <a:normAutofit fontScale="25000" lnSpcReduction="20000"/>
          </a:bodyPr>
          <a:lstStyle/>
          <a:p>
            <a:pPr marL="0" lvl="0" indent="0" algn="r" rtl="0">
              <a:lnSpc>
                <a:spcPct val="90000"/>
              </a:lnSpc>
              <a:spcBef>
                <a:spcPts val="0"/>
              </a:spcBef>
              <a:spcAft>
                <a:spcPts val="0"/>
              </a:spcAft>
              <a:buClr>
                <a:schemeClr val="dk1"/>
              </a:buClr>
              <a:buSzPct val="26178"/>
              <a:buNone/>
            </a:pPr>
            <a:r>
              <a:rPr lang="zh-TW" sz="6875" dirty="0"/>
              <a:t>佛光大學 國際暨兩岸事務處</a:t>
            </a:r>
            <a:endParaRPr sz="6875" dirty="0"/>
          </a:p>
          <a:p>
            <a:pPr marL="0" lvl="0" indent="0" algn="r" rtl="0">
              <a:lnSpc>
                <a:spcPct val="90000"/>
              </a:lnSpc>
              <a:spcBef>
                <a:spcPts val="1000"/>
              </a:spcBef>
              <a:spcAft>
                <a:spcPts val="0"/>
              </a:spcAft>
              <a:buClr>
                <a:schemeClr val="dk1"/>
              </a:buClr>
              <a:buSzPct val="26178"/>
              <a:buNone/>
            </a:pPr>
            <a:r>
              <a:rPr lang="zh-TW" sz="6875" dirty="0"/>
              <a:t>202</a:t>
            </a:r>
            <a:r>
              <a:rPr lang="en-US" altLang="zh-TW" sz="6875" dirty="0"/>
              <a:t>6</a:t>
            </a:r>
            <a:r>
              <a:rPr lang="zh-TW" sz="6875" dirty="0"/>
              <a:t>年</a:t>
            </a:r>
            <a:r>
              <a:rPr lang="en-US" altLang="zh-TW" sz="6875" dirty="0"/>
              <a:t>3</a:t>
            </a:r>
            <a:r>
              <a:rPr lang="zh-TW" sz="6875" dirty="0"/>
              <a:t>月</a:t>
            </a:r>
            <a:r>
              <a:rPr lang="en-US" altLang="zh-TW" sz="6875" dirty="0"/>
              <a:t>4</a:t>
            </a:r>
            <a:r>
              <a:rPr lang="zh-TW" sz="6875" dirty="0"/>
              <a:t>日星期</a:t>
            </a:r>
            <a:r>
              <a:rPr lang="zh-CN" altLang="en-US" sz="6875" dirty="0"/>
              <a:t>三</a:t>
            </a:r>
            <a:r>
              <a:rPr lang="zh-TW" sz="6875" dirty="0"/>
              <a:t> 1</a:t>
            </a:r>
            <a:r>
              <a:rPr lang="en-US" altLang="zh-TW" sz="6875" dirty="0"/>
              <a:t>3</a:t>
            </a:r>
            <a:r>
              <a:rPr lang="zh-TW" sz="6875" dirty="0"/>
              <a:t>:</a:t>
            </a:r>
            <a:r>
              <a:rPr lang="en-US" altLang="zh-TW" sz="6875" dirty="0"/>
              <a:t>0</a:t>
            </a:r>
            <a:r>
              <a:rPr lang="zh-TW" sz="6875" dirty="0"/>
              <a:t>0</a:t>
            </a:r>
            <a:endParaRPr sz="6675" dirty="0"/>
          </a:p>
          <a:p>
            <a:pPr marL="0" lvl="0" indent="0" algn="r" rtl="0">
              <a:lnSpc>
                <a:spcPct val="90000"/>
              </a:lnSpc>
              <a:spcBef>
                <a:spcPts val="1000"/>
              </a:spcBef>
              <a:spcAft>
                <a:spcPts val="0"/>
              </a:spcAft>
              <a:buClr>
                <a:schemeClr val="dk1"/>
              </a:buClr>
              <a:buSzPct val="26178"/>
              <a:buNone/>
            </a:pPr>
            <a:r>
              <a:rPr lang="zh-TW" sz="6875" dirty="0"/>
              <a:t>地點:雲</a:t>
            </a:r>
            <a:r>
              <a:rPr lang="zh-CN" altLang="en-US" sz="6875" dirty="0"/>
              <a:t>起</a:t>
            </a:r>
            <a:r>
              <a:rPr lang="zh-TW" sz="6875" dirty="0"/>
              <a:t>樓</a:t>
            </a:r>
            <a:r>
              <a:rPr lang="en-US" altLang="zh-TW" sz="6875" dirty="0"/>
              <a:t>301</a:t>
            </a:r>
            <a:r>
              <a:rPr lang="zh-TW" sz="6875" dirty="0"/>
              <a:t>教室</a:t>
            </a:r>
            <a:endParaRPr sz="6875" dirty="0"/>
          </a:p>
          <a:p>
            <a:pPr marL="0" lvl="0" indent="0" algn="r" rtl="0">
              <a:lnSpc>
                <a:spcPct val="90000"/>
              </a:lnSpc>
              <a:spcBef>
                <a:spcPts val="1000"/>
              </a:spcBef>
              <a:spcAft>
                <a:spcPts val="0"/>
              </a:spcAft>
              <a:buClr>
                <a:schemeClr val="dk1"/>
              </a:buClr>
              <a:buSzPct val="100000"/>
              <a:buNone/>
            </a:pPr>
            <a:endParaRPr dirty="0"/>
          </a:p>
          <a:p>
            <a:pPr marL="0" lvl="0" indent="0" algn="r"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71" name="Google Shape;71;p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a:t>
            </a:fld>
            <a:endParaRPr/>
          </a:p>
        </p:txBody>
      </p:sp>
      <p:sp>
        <p:nvSpPr>
          <p:cNvPr id="72" name="Google Shape;72;p2"/>
          <p:cNvSpPr/>
          <p:nvPr/>
        </p:nvSpPr>
        <p:spPr>
          <a:xfrm>
            <a:off x="6401273" y="3465897"/>
            <a:ext cx="5254106" cy="583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None/>
            </a:pPr>
            <a:r>
              <a:rPr lang="zh-TW" sz="3600" b="1" i="0" u="none" strike="noStrike" cap="none" dirty="0">
                <a:solidFill>
                  <a:schemeClr val="dk1"/>
                </a:solidFill>
                <a:latin typeface="Microsoft JhengHei"/>
                <a:ea typeface="Microsoft JhengHei"/>
                <a:cs typeface="Microsoft JhengHei"/>
                <a:sym typeface="Microsoft JhengHei"/>
              </a:rPr>
              <a:t>為推展國際交流，提高本校學生</a:t>
            </a:r>
            <a:r>
              <a:rPr lang="zh-TW" sz="3600" b="1" i="0" u="none" strike="noStrike" cap="none" dirty="0">
                <a:solidFill>
                  <a:srgbClr val="FF0000"/>
                </a:solidFill>
                <a:latin typeface="Microsoft JhengHei"/>
                <a:ea typeface="Microsoft JhengHei"/>
                <a:cs typeface="Microsoft JhengHei"/>
                <a:sym typeface="Microsoft JhengHei"/>
              </a:rPr>
              <a:t>外語能力</a:t>
            </a:r>
            <a:r>
              <a:rPr lang="zh-TW" sz="3600" b="1" i="0" u="none" strike="noStrike" cap="none" dirty="0">
                <a:solidFill>
                  <a:schemeClr val="dk1"/>
                </a:solidFill>
                <a:latin typeface="Microsoft JhengHei"/>
                <a:ea typeface="Microsoft JhengHei"/>
                <a:cs typeface="Microsoft JhengHei"/>
                <a:sym typeface="Microsoft JhengHei"/>
              </a:rPr>
              <a:t>及拓展</a:t>
            </a:r>
            <a:r>
              <a:rPr lang="zh-TW" sz="3600" b="1" i="0" u="none" strike="noStrike" cap="none" dirty="0">
                <a:solidFill>
                  <a:srgbClr val="FF0000"/>
                </a:solidFill>
                <a:latin typeface="Microsoft JhengHei"/>
                <a:ea typeface="Microsoft JhengHei"/>
                <a:cs typeface="Microsoft JhengHei"/>
                <a:sym typeface="Microsoft JhengHei"/>
              </a:rPr>
              <a:t>國際視野</a:t>
            </a:r>
            <a:r>
              <a:rPr lang="zh-TW" sz="3600" b="1" i="0" u="none" strike="noStrike" cap="none" dirty="0">
                <a:solidFill>
                  <a:schemeClr val="dk1"/>
                </a:solidFill>
                <a:latin typeface="Microsoft JhengHei"/>
                <a:ea typeface="Microsoft JhengHei"/>
                <a:cs typeface="Microsoft JhengHei"/>
                <a:sym typeface="Microsoft JhengHei"/>
              </a:rPr>
              <a:t>，規範在校學生赴經教育部認可之外國大專院校進修</a:t>
            </a:r>
            <a:r>
              <a:rPr lang="zh-TW" sz="3600" b="1" i="0" u="none" strike="noStrike" cap="none" dirty="0">
                <a:solidFill>
                  <a:srgbClr val="FF0000"/>
                </a:solidFill>
                <a:latin typeface="Microsoft JhengHei"/>
                <a:ea typeface="Microsoft JhengHei"/>
                <a:cs typeface="Microsoft JhengHei"/>
                <a:sym typeface="Microsoft JhengHei"/>
              </a:rPr>
              <a:t>一學年</a:t>
            </a:r>
            <a:r>
              <a:rPr lang="zh-TW" sz="3600" b="1" i="0" u="none" strike="noStrike" cap="none" dirty="0">
                <a:solidFill>
                  <a:schemeClr val="dk1"/>
                </a:solidFill>
                <a:latin typeface="Microsoft JhengHei"/>
                <a:ea typeface="Microsoft JhengHei"/>
                <a:cs typeface="Microsoft JhengHei"/>
                <a:sym typeface="Microsoft JhengHei"/>
              </a:rPr>
              <a:t>、中國及東南亞大專院校進修</a:t>
            </a:r>
            <a:r>
              <a:rPr lang="zh-TW" sz="3600" b="1" i="0" u="none" strike="noStrike" cap="none" dirty="0">
                <a:solidFill>
                  <a:srgbClr val="FF0000"/>
                </a:solidFill>
                <a:latin typeface="Microsoft JhengHei"/>
                <a:ea typeface="Microsoft JhengHei"/>
                <a:cs typeface="Microsoft JhengHei"/>
                <a:sym typeface="Microsoft JhengHei"/>
              </a:rPr>
              <a:t>一學期</a:t>
            </a:r>
            <a:r>
              <a:rPr lang="zh-TW" sz="3600" b="1" i="0" u="none" strike="noStrike" cap="none" dirty="0">
                <a:solidFill>
                  <a:schemeClr val="dk1"/>
                </a:solidFill>
                <a:latin typeface="Microsoft JhengHei"/>
                <a:ea typeface="Microsoft JhengHei"/>
                <a:cs typeface="Microsoft JhengHei"/>
                <a:sym typeface="Microsoft JhengHei"/>
              </a:rPr>
              <a:t>。</a:t>
            </a:r>
            <a:endParaRPr dirty="0"/>
          </a:p>
          <a:p>
            <a:pPr marL="0" marR="0" lvl="0" indent="0" algn="l" rtl="0">
              <a:lnSpc>
                <a:spcPct val="12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
        <p:nvSpPr>
          <p:cNvPr id="73" name="Google Shape;73;p2"/>
          <p:cNvSpPr txBox="1"/>
          <p:nvPr/>
        </p:nvSpPr>
        <p:spPr>
          <a:xfrm>
            <a:off x="2702176" y="1532000"/>
            <a:ext cx="1422300" cy="387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dk1"/>
                </a:solidFill>
                <a:latin typeface="Arial"/>
                <a:ea typeface="Arial"/>
                <a:cs typeface="Arial"/>
                <a:sym typeface="Arial"/>
              </a:rPr>
              <a:t>【交換地區】</a:t>
            </a:r>
            <a:endParaRPr sz="1400" b="1" i="0" u="none" strike="noStrike" cap="none">
              <a:solidFill>
                <a:schemeClr val="dk1"/>
              </a:solidFill>
              <a:latin typeface="Arial"/>
              <a:ea typeface="Arial"/>
              <a:cs typeface="Arial"/>
              <a:sym typeface="Arial"/>
            </a:endParaRPr>
          </a:p>
        </p:txBody>
      </p:sp>
      <p:grpSp>
        <p:nvGrpSpPr>
          <p:cNvPr id="74" name="Google Shape;74;p2"/>
          <p:cNvGrpSpPr/>
          <p:nvPr/>
        </p:nvGrpSpPr>
        <p:grpSpPr>
          <a:xfrm>
            <a:off x="669924" y="2331861"/>
            <a:ext cx="5644878" cy="3772413"/>
            <a:chOff x="756395" y="2095085"/>
            <a:chExt cx="5644878" cy="3772413"/>
          </a:xfrm>
        </p:grpSpPr>
        <p:grpSp>
          <p:nvGrpSpPr>
            <p:cNvPr id="75" name="Google Shape;75;p2"/>
            <p:cNvGrpSpPr/>
            <p:nvPr/>
          </p:nvGrpSpPr>
          <p:grpSpPr>
            <a:xfrm>
              <a:off x="756395" y="2095085"/>
              <a:ext cx="5644878" cy="2808922"/>
              <a:chOff x="6365998" y="2259677"/>
              <a:chExt cx="5644878" cy="2808922"/>
            </a:xfrm>
          </p:grpSpPr>
          <p:sp>
            <p:nvSpPr>
              <p:cNvPr id="76" name="Google Shape;76;p2"/>
              <p:cNvSpPr/>
              <p:nvPr/>
            </p:nvSpPr>
            <p:spPr>
              <a:xfrm>
                <a:off x="9687840" y="4267800"/>
                <a:ext cx="113978" cy="220458"/>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8738521" y="3447460"/>
                <a:ext cx="1076795" cy="1204267"/>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8" name="Google Shape;78;p2"/>
              <p:cNvSpPr/>
              <p:nvPr/>
            </p:nvSpPr>
            <p:spPr>
              <a:xfrm>
                <a:off x="8213643" y="4074304"/>
                <a:ext cx="37494" cy="29994"/>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7730732" y="3879344"/>
                <a:ext cx="736364" cy="1189255"/>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8041209" y="3906332"/>
                <a:ext cx="11998" cy="1349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8636607" y="2819059"/>
                <a:ext cx="160473" cy="73485"/>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7675272" y="3702375"/>
                <a:ext cx="164972" cy="56988"/>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7697768" y="3723370"/>
                <a:ext cx="8998" cy="10498"/>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7780254" y="3778858"/>
                <a:ext cx="26995" cy="1349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7954224" y="3778858"/>
                <a:ext cx="22497" cy="8998"/>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7840243" y="3754863"/>
                <a:ext cx="94484" cy="37493"/>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7774255" y="3672381"/>
                <a:ext cx="8998" cy="10498"/>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7766756" y="3640887"/>
                <a:ext cx="13498" cy="4500"/>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7790752" y="3646886"/>
                <a:ext cx="4500" cy="5999"/>
              </a:xfrm>
              <a:custGeom>
                <a:avLst/>
                <a:gdLst/>
                <a:ahLst/>
                <a:cxnLst/>
                <a:rect l="l" t="t" r="r" b="b"/>
                <a:pathLst>
                  <a:path w="3" h="4" extrusionOk="0">
                    <a:moveTo>
                      <a:pt x="3" y="4"/>
                    </a:moveTo>
                    <a:cubicBezTo>
                      <a:pt x="2" y="4"/>
                      <a:pt x="0" y="1"/>
                      <a:pt x="1" y="0"/>
                    </a:cubicBezTo>
                    <a:lnTo>
                      <a:pt x="3"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7847743" y="3730868"/>
                <a:ext cx="10499" cy="7499"/>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7042381" y="3222475"/>
                <a:ext cx="913343" cy="446906"/>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6785926" y="2675089"/>
                <a:ext cx="1346768" cy="695854"/>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6365998" y="2691586"/>
                <a:ext cx="589399" cy="431909"/>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6898406" y="3072507"/>
                <a:ext cx="26995" cy="35992"/>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6856413" y="3030515"/>
                <a:ext cx="28496" cy="43491"/>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7124867" y="2613603"/>
                <a:ext cx="290950" cy="152968"/>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7016886" y="2589608"/>
                <a:ext cx="163472" cy="107977"/>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7147363" y="2513123"/>
                <a:ext cx="193467" cy="8248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7118868" y="2543117"/>
                <a:ext cx="26995" cy="19496"/>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7189356" y="2514624"/>
                <a:ext cx="20996" cy="7499"/>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7063377" y="2489128"/>
                <a:ext cx="110981" cy="614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7211852" y="2450137"/>
                <a:ext cx="62989" cy="19496"/>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7213351" y="2472632"/>
                <a:ext cx="55491" cy="28494"/>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7186356" y="2468133"/>
                <a:ext cx="19497" cy="20996"/>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7391821" y="2613603"/>
                <a:ext cx="94484" cy="76484"/>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7358827" y="2520622"/>
                <a:ext cx="104982" cy="56988"/>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7438313" y="2733578"/>
                <a:ext cx="61490" cy="35992"/>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7498302" y="2603105"/>
                <a:ext cx="80986" cy="65986"/>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7331831" y="2484630"/>
                <a:ext cx="26995" cy="22496"/>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7348328" y="2559614"/>
                <a:ext cx="17997" cy="14997"/>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7337830" y="2429141"/>
                <a:ext cx="103483" cy="53989"/>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7378323" y="2475632"/>
                <a:ext cx="28496" cy="8998"/>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7480305" y="2508625"/>
                <a:ext cx="271454" cy="85483"/>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4" name="Google Shape;114;p2"/>
              <p:cNvSpPr/>
              <p:nvPr/>
            </p:nvSpPr>
            <p:spPr>
              <a:xfrm>
                <a:off x="7483305" y="2553615"/>
                <a:ext cx="46492" cy="35992"/>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5" name="Google Shape;115;p2"/>
              <p:cNvSpPr/>
              <p:nvPr/>
            </p:nvSpPr>
            <p:spPr>
              <a:xfrm>
                <a:off x="7489304" y="2484630"/>
                <a:ext cx="43493" cy="11997"/>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6" name="Google Shape;116;p2"/>
              <p:cNvSpPr/>
              <p:nvPr/>
            </p:nvSpPr>
            <p:spPr>
              <a:xfrm>
                <a:off x="7456310" y="2442639"/>
                <a:ext cx="50991" cy="41991"/>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7436813" y="2405146"/>
                <a:ext cx="19497" cy="11997"/>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7490804" y="2355657"/>
                <a:ext cx="173970" cy="11697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9" name="Google Shape;119;p2"/>
              <p:cNvSpPr/>
              <p:nvPr/>
            </p:nvSpPr>
            <p:spPr>
              <a:xfrm>
                <a:off x="7631780" y="2840055"/>
                <a:ext cx="110981" cy="70486"/>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0" name="Google Shape;120;p2"/>
              <p:cNvSpPr/>
              <p:nvPr/>
            </p:nvSpPr>
            <p:spPr>
              <a:xfrm>
                <a:off x="7790752" y="2769570"/>
                <a:ext cx="34495" cy="3449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1" name="Google Shape;121;p2"/>
              <p:cNvSpPr/>
              <p:nvPr/>
            </p:nvSpPr>
            <p:spPr>
              <a:xfrm>
                <a:off x="7687270" y="2913540"/>
                <a:ext cx="28496" cy="22496"/>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2" name="Google Shape;122;p2"/>
              <p:cNvSpPr/>
              <p:nvPr/>
            </p:nvSpPr>
            <p:spPr>
              <a:xfrm>
                <a:off x="7732262" y="2615102"/>
                <a:ext cx="74987" cy="31494"/>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3" name="Google Shape;123;p2"/>
              <p:cNvSpPr/>
              <p:nvPr/>
            </p:nvSpPr>
            <p:spPr>
              <a:xfrm>
                <a:off x="7739761" y="2927037"/>
                <a:ext cx="16498" cy="19496"/>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4" name="Google Shape;124;p2"/>
              <p:cNvSpPr/>
              <p:nvPr/>
            </p:nvSpPr>
            <p:spPr>
              <a:xfrm>
                <a:off x="7831245" y="2778568"/>
                <a:ext cx="17997" cy="10498"/>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5" name="Google Shape;125;p2"/>
              <p:cNvSpPr/>
              <p:nvPr/>
            </p:nvSpPr>
            <p:spPr>
              <a:xfrm>
                <a:off x="7751759" y="2747074"/>
                <a:ext cx="19497" cy="11997"/>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6" name="Google Shape;126;p2"/>
              <p:cNvSpPr/>
              <p:nvPr/>
            </p:nvSpPr>
            <p:spPr>
              <a:xfrm>
                <a:off x="7585287" y="2613603"/>
                <a:ext cx="455921" cy="328432"/>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7" name="Google Shape;127;p2"/>
              <p:cNvSpPr/>
              <p:nvPr/>
            </p:nvSpPr>
            <p:spPr>
              <a:xfrm>
                <a:off x="7771255" y="2897043"/>
                <a:ext cx="13498" cy="11997"/>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8" name="Google Shape;128;p2"/>
              <p:cNvSpPr/>
              <p:nvPr/>
            </p:nvSpPr>
            <p:spPr>
              <a:xfrm>
                <a:off x="7678271" y="2834056"/>
                <a:ext cx="11998" cy="11997"/>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9" name="Google Shape;129;p2"/>
              <p:cNvSpPr/>
              <p:nvPr/>
            </p:nvSpPr>
            <p:spPr>
              <a:xfrm>
                <a:off x="7558292" y="2283672"/>
                <a:ext cx="485916" cy="254947"/>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0" name="Google Shape;130;p2"/>
              <p:cNvSpPr/>
              <p:nvPr/>
            </p:nvSpPr>
            <p:spPr>
              <a:xfrm>
                <a:off x="7862740" y="2259677"/>
                <a:ext cx="950836" cy="722848"/>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1" name="Google Shape;131;p2"/>
              <p:cNvSpPr/>
              <p:nvPr/>
            </p:nvSpPr>
            <p:spPr>
              <a:xfrm>
                <a:off x="8146191" y="2715581"/>
                <a:ext cx="44992" cy="29994"/>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2" name="Google Shape;132;p2"/>
              <p:cNvSpPr/>
              <p:nvPr/>
            </p:nvSpPr>
            <p:spPr>
              <a:xfrm>
                <a:off x="8713093" y="2559614"/>
                <a:ext cx="25496" cy="14997"/>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3" name="Google Shape;133;p2"/>
              <p:cNvSpPr/>
              <p:nvPr/>
            </p:nvSpPr>
            <p:spPr>
              <a:xfrm>
                <a:off x="8077202" y="3174485"/>
                <a:ext cx="103483" cy="100479"/>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4" name="Google Shape;134;p2"/>
              <p:cNvSpPr/>
              <p:nvPr/>
            </p:nvSpPr>
            <p:spPr>
              <a:xfrm>
                <a:off x="7160861" y="3538908"/>
                <a:ext cx="634391" cy="425911"/>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5" name="Google Shape;135;p2"/>
              <p:cNvSpPr/>
              <p:nvPr/>
            </p:nvSpPr>
            <p:spPr>
              <a:xfrm>
                <a:off x="7717265" y="3142991"/>
                <a:ext cx="19497" cy="8998"/>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6" name="Google Shape;136;p2"/>
              <p:cNvSpPr/>
              <p:nvPr/>
            </p:nvSpPr>
            <p:spPr>
              <a:xfrm>
                <a:off x="6983891" y="3195481"/>
                <a:ext cx="74987" cy="4799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7" name="Google Shape;137;p2"/>
              <p:cNvSpPr/>
              <p:nvPr/>
            </p:nvSpPr>
            <p:spPr>
              <a:xfrm>
                <a:off x="6910404" y="3124995"/>
                <a:ext cx="26995" cy="37493"/>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8" name="Google Shape;138;p2"/>
              <p:cNvSpPr/>
              <p:nvPr/>
            </p:nvSpPr>
            <p:spPr>
              <a:xfrm>
                <a:off x="6571462" y="3041013"/>
                <a:ext cx="32994" cy="22496"/>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9" name="Google Shape;139;p2"/>
              <p:cNvSpPr/>
              <p:nvPr/>
            </p:nvSpPr>
            <p:spPr>
              <a:xfrm>
                <a:off x="7996216" y="3207478"/>
                <a:ext cx="40493" cy="20996"/>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0" name="Google Shape;140;p2"/>
              <p:cNvSpPr/>
              <p:nvPr/>
            </p:nvSpPr>
            <p:spPr>
              <a:xfrm>
                <a:off x="7999216" y="3270465"/>
                <a:ext cx="29995" cy="19496"/>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1" name="Google Shape;141;p2"/>
              <p:cNvSpPr/>
              <p:nvPr/>
            </p:nvSpPr>
            <p:spPr>
              <a:xfrm>
                <a:off x="8044208" y="3270465"/>
                <a:ext cx="20996" cy="25495"/>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2" name="Google Shape;142;p2"/>
              <p:cNvSpPr/>
              <p:nvPr/>
            </p:nvSpPr>
            <p:spPr>
              <a:xfrm>
                <a:off x="6373496" y="2981025"/>
                <a:ext cx="25496" cy="11997"/>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3" name="Google Shape;143;p2"/>
              <p:cNvSpPr/>
              <p:nvPr/>
            </p:nvSpPr>
            <p:spPr>
              <a:xfrm>
                <a:off x="9183930" y="3068044"/>
                <a:ext cx="25496" cy="37493"/>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4" name="Google Shape;144;p2"/>
              <p:cNvSpPr/>
              <p:nvPr/>
            </p:nvSpPr>
            <p:spPr>
              <a:xfrm>
                <a:off x="8864491" y="3036550"/>
                <a:ext cx="610383" cy="436419"/>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5" name="Google Shape;145;p2"/>
              <p:cNvSpPr/>
              <p:nvPr/>
            </p:nvSpPr>
            <p:spPr>
              <a:xfrm>
                <a:off x="9090948" y="2690114"/>
                <a:ext cx="412421" cy="400426"/>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6" name="Google Shape;146;p2"/>
              <p:cNvSpPr/>
              <p:nvPr/>
            </p:nvSpPr>
            <p:spPr>
              <a:xfrm>
                <a:off x="9174931" y="2400669"/>
                <a:ext cx="221957" cy="12147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7" name="Google Shape;147;p2"/>
              <p:cNvSpPr/>
              <p:nvPr/>
            </p:nvSpPr>
            <p:spPr>
              <a:xfrm>
                <a:off x="9291909" y="2381172"/>
                <a:ext cx="142473" cy="52491"/>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8" name="Google Shape;148;p2"/>
              <p:cNvSpPr/>
              <p:nvPr/>
            </p:nvSpPr>
            <p:spPr>
              <a:xfrm>
                <a:off x="8853993" y="3092039"/>
                <a:ext cx="68987" cy="82485"/>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9" name="Google Shape;149;p2"/>
              <p:cNvSpPr/>
              <p:nvPr/>
            </p:nvSpPr>
            <p:spPr>
              <a:xfrm>
                <a:off x="8907983" y="3014054"/>
                <a:ext cx="131975" cy="191964"/>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0" name="Google Shape;150;p2"/>
              <p:cNvSpPr/>
              <p:nvPr/>
            </p:nvSpPr>
            <p:spPr>
              <a:xfrm>
                <a:off x="9206426" y="3433975"/>
                <a:ext cx="43492" cy="28495"/>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1" name="Google Shape;151;p2"/>
              <p:cNvSpPr/>
              <p:nvPr/>
            </p:nvSpPr>
            <p:spPr>
              <a:xfrm>
                <a:off x="9144937" y="3346992"/>
                <a:ext cx="14997" cy="28495"/>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2" name="Google Shape;152;p2"/>
              <p:cNvSpPr/>
              <p:nvPr/>
            </p:nvSpPr>
            <p:spPr>
              <a:xfrm>
                <a:off x="9141938" y="3378486"/>
                <a:ext cx="23995" cy="41992"/>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3" name="Google Shape;153;p2"/>
              <p:cNvSpPr/>
              <p:nvPr/>
            </p:nvSpPr>
            <p:spPr>
              <a:xfrm>
                <a:off x="9051955" y="3403981"/>
                <a:ext cx="11998" cy="8998"/>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4" name="Google Shape;154;p2"/>
              <p:cNvSpPr/>
              <p:nvPr/>
            </p:nvSpPr>
            <p:spPr>
              <a:xfrm>
                <a:off x="9167433" y="3084541"/>
                <a:ext cx="14997" cy="17997"/>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5" name="Google Shape;155;p2"/>
              <p:cNvSpPr/>
              <p:nvPr/>
            </p:nvSpPr>
            <p:spPr>
              <a:xfrm>
                <a:off x="9293409" y="3027552"/>
                <a:ext cx="14997" cy="22496"/>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6" name="Google Shape;156;p2"/>
              <p:cNvSpPr/>
              <p:nvPr/>
            </p:nvSpPr>
            <p:spPr>
              <a:xfrm>
                <a:off x="9351898" y="3000557"/>
                <a:ext cx="19497" cy="25496"/>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7" name="Google Shape;157;p2"/>
              <p:cNvSpPr/>
              <p:nvPr/>
            </p:nvSpPr>
            <p:spPr>
              <a:xfrm>
                <a:off x="11072069" y="4072830"/>
                <a:ext cx="320939" cy="166468"/>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8" name="Google Shape;158;p2"/>
              <p:cNvSpPr/>
              <p:nvPr/>
            </p:nvSpPr>
            <p:spPr>
              <a:xfrm>
                <a:off x="11124559" y="4156814"/>
                <a:ext cx="10498" cy="23995"/>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9" name="Google Shape;159;p2"/>
              <p:cNvSpPr/>
              <p:nvPr/>
            </p:nvSpPr>
            <p:spPr>
              <a:xfrm>
                <a:off x="11355515" y="4134318"/>
                <a:ext cx="61489" cy="35993"/>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0" name="Google Shape;160;p2"/>
              <p:cNvSpPr/>
              <p:nvPr/>
            </p:nvSpPr>
            <p:spPr>
              <a:xfrm>
                <a:off x="11397507" y="4108823"/>
                <a:ext cx="32994" cy="32994"/>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1" name="Google Shape;161;p2"/>
              <p:cNvSpPr/>
              <p:nvPr/>
            </p:nvSpPr>
            <p:spPr>
              <a:xfrm>
                <a:off x="11454496" y="4155314"/>
                <a:ext cx="16497" cy="19497"/>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2" name="Google Shape;162;p2"/>
              <p:cNvSpPr/>
              <p:nvPr/>
            </p:nvSpPr>
            <p:spPr>
              <a:xfrm>
                <a:off x="11562475" y="4230300"/>
                <a:ext cx="8998" cy="10498"/>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3" name="Google Shape;163;p2"/>
              <p:cNvSpPr/>
              <p:nvPr/>
            </p:nvSpPr>
            <p:spPr>
              <a:xfrm>
                <a:off x="11538480" y="4221301"/>
                <a:ext cx="19497" cy="8998"/>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4" name="Google Shape;164;p2"/>
              <p:cNvSpPr/>
              <p:nvPr/>
            </p:nvSpPr>
            <p:spPr>
              <a:xfrm>
                <a:off x="11541479" y="4198805"/>
                <a:ext cx="16497" cy="17996"/>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5" name="Google Shape;165;p2"/>
              <p:cNvSpPr/>
              <p:nvPr/>
            </p:nvSpPr>
            <p:spPr>
              <a:xfrm>
                <a:off x="11506986" y="4185308"/>
                <a:ext cx="22496" cy="1349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2"/>
              <p:cNvSpPr/>
              <p:nvPr/>
            </p:nvSpPr>
            <p:spPr>
              <a:xfrm>
                <a:off x="11482991" y="4171811"/>
                <a:ext cx="13498" cy="7499"/>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2"/>
              <p:cNvSpPr/>
              <p:nvPr/>
            </p:nvSpPr>
            <p:spPr>
              <a:xfrm>
                <a:off x="11292527" y="4747697"/>
                <a:ext cx="59989" cy="614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2"/>
              <p:cNvSpPr/>
              <p:nvPr/>
            </p:nvSpPr>
            <p:spPr>
              <a:xfrm>
                <a:off x="10796122" y="4240797"/>
                <a:ext cx="638878" cy="481406"/>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2"/>
              <p:cNvSpPr/>
              <p:nvPr/>
            </p:nvSpPr>
            <p:spPr>
              <a:xfrm>
                <a:off x="11521983" y="4752197"/>
                <a:ext cx="119977" cy="118477"/>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0" name="Google Shape;170;p2"/>
              <p:cNvSpPr/>
              <p:nvPr/>
            </p:nvSpPr>
            <p:spPr>
              <a:xfrm>
                <a:off x="11620964" y="4636719"/>
                <a:ext cx="88484" cy="131974"/>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1" name="Google Shape;171;p2"/>
              <p:cNvSpPr/>
              <p:nvPr/>
            </p:nvSpPr>
            <p:spPr>
              <a:xfrm>
                <a:off x="11345017" y="4737200"/>
                <a:ext cx="5999" cy="8998"/>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2" name="Google Shape;172;p2"/>
              <p:cNvSpPr/>
              <p:nvPr/>
            </p:nvSpPr>
            <p:spPr>
              <a:xfrm>
                <a:off x="11163551" y="4659215"/>
                <a:ext cx="20996" cy="10498"/>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3" name="Google Shape;173;p2"/>
              <p:cNvSpPr/>
              <p:nvPr/>
            </p:nvSpPr>
            <p:spPr>
              <a:xfrm>
                <a:off x="11061571" y="4248296"/>
                <a:ext cx="20996" cy="8998"/>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4" name="Google Shape;174;p2"/>
              <p:cNvSpPr/>
              <p:nvPr/>
            </p:nvSpPr>
            <p:spPr>
              <a:xfrm>
                <a:off x="9419374" y="3361980"/>
                <a:ext cx="587887" cy="508402"/>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5" name="Google Shape;175;p2"/>
              <p:cNvSpPr/>
              <p:nvPr/>
            </p:nvSpPr>
            <p:spPr>
              <a:xfrm>
                <a:off x="10265211" y="3916872"/>
                <a:ext cx="31494" cy="59988"/>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6" name="Google Shape;176;p2"/>
              <p:cNvSpPr/>
              <p:nvPr/>
            </p:nvSpPr>
            <p:spPr>
              <a:xfrm>
                <a:off x="9966768" y="3426468"/>
                <a:ext cx="640377" cy="514400"/>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7" name="Google Shape;177;p2"/>
              <p:cNvSpPr/>
              <p:nvPr/>
            </p:nvSpPr>
            <p:spPr>
              <a:xfrm>
                <a:off x="10512663" y="3979860"/>
                <a:ext cx="167968" cy="181465"/>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8" name="Google Shape;178;p2"/>
              <p:cNvSpPr/>
              <p:nvPr/>
            </p:nvSpPr>
            <p:spPr>
              <a:xfrm>
                <a:off x="10728622" y="3957364"/>
                <a:ext cx="160470" cy="178466"/>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2"/>
              <p:cNvSpPr/>
              <p:nvPr/>
            </p:nvSpPr>
            <p:spPr>
              <a:xfrm>
                <a:off x="10883093" y="4042847"/>
                <a:ext cx="100481" cy="116977"/>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2"/>
              <p:cNvSpPr/>
              <p:nvPr/>
            </p:nvSpPr>
            <p:spPr>
              <a:xfrm>
                <a:off x="10673133" y="4161325"/>
                <a:ext cx="161969" cy="46491"/>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2"/>
              <p:cNvSpPr/>
              <p:nvPr/>
            </p:nvSpPr>
            <p:spPr>
              <a:xfrm>
                <a:off x="10901089" y="4198817"/>
                <a:ext cx="49491" cy="11998"/>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2"/>
              <p:cNvSpPr/>
              <p:nvPr/>
            </p:nvSpPr>
            <p:spPr>
              <a:xfrm>
                <a:off x="10853098" y="4201816"/>
                <a:ext cx="34494" cy="11998"/>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3" name="Google Shape;183;p2"/>
              <p:cNvSpPr/>
              <p:nvPr/>
            </p:nvSpPr>
            <p:spPr>
              <a:xfrm>
                <a:off x="10889092" y="4215314"/>
                <a:ext cx="25496" cy="17996"/>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4" name="Google Shape;184;p2"/>
              <p:cNvSpPr/>
              <p:nvPr/>
            </p:nvSpPr>
            <p:spPr>
              <a:xfrm>
                <a:off x="10841101" y="4200317"/>
                <a:ext cx="10498" cy="10498"/>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5" name="Google Shape;185;p2"/>
              <p:cNvSpPr/>
              <p:nvPr/>
            </p:nvSpPr>
            <p:spPr>
              <a:xfrm>
                <a:off x="10959578" y="4201816"/>
                <a:ext cx="55490" cy="32994"/>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6" name="Google Shape;186;p2"/>
              <p:cNvSpPr/>
              <p:nvPr/>
            </p:nvSpPr>
            <p:spPr>
              <a:xfrm>
                <a:off x="10998570" y="4113334"/>
                <a:ext cx="16497" cy="17996"/>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7" name="Google Shape;187;p2"/>
              <p:cNvSpPr/>
              <p:nvPr/>
            </p:nvSpPr>
            <p:spPr>
              <a:xfrm>
                <a:off x="11027065" y="4114833"/>
                <a:ext cx="44991" cy="1349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8" name="Google Shape;188;p2"/>
              <p:cNvSpPr/>
              <p:nvPr/>
            </p:nvSpPr>
            <p:spPr>
              <a:xfrm>
                <a:off x="11021066" y="4032350"/>
                <a:ext cx="17997" cy="43492"/>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9" name="Google Shape;189;p2"/>
              <p:cNvSpPr/>
              <p:nvPr/>
            </p:nvSpPr>
            <p:spPr>
              <a:xfrm>
                <a:off x="10937082" y="3912373"/>
                <a:ext cx="71986" cy="67487"/>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2"/>
              <p:cNvSpPr/>
              <p:nvPr/>
            </p:nvSpPr>
            <p:spPr>
              <a:xfrm>
                <a:off x="10871095" y="3894377"/>
                <a:ext cx="34494" cy="37493"/>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1" name="Google Shape;191;p2"/>
              <p:cNvSpPr/>
              <p:nvPr/>
            </p:nvSpPr>
            <p:spPr>
              <a:xfrm>
                <a:off x="10898090" y="3774400"/>
                <a:ext cx="67488" cy="95981"/>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2" name="Google Shape;192;p2"/>
              <p:cNvSpPr/>
              <p:nvPr/>
            </p:nvSpPr>
            <p:spPr>
              <a:xfrm>
                <a:off x="10968576" y="3870381"/>
                <a:ext cx="22496" cy="38992"/>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3" name="Google Shape;193;p2"/>
              <p:cNvSpPr/>
              <p:nvPr/>
            </p:nvSpPr>
            <p:spPr>
              <a:xfrm>
                <a:off x="10935582" y="3880879"/>
                <a:ext cx="17997" cy="23995"/>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4" name="Google Shape;194;p2"/>
              <p:cNvSpPr/>
              <p:nvPr/>
            </p:nvSpPr>
            <p:spPr>
              <a:xfrm>
                <a:off x="10944580" y="3895876"/>
                <a:ext cx="17997" cy="29994"/>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5" name="Google Shape;195;p2"/>
              <p:cNvSpPr/>
              <p:nvPr/>
            </p:nvSpPr>
            <p:spPr>
              <a:xfrm>
                <a:off x="10961078" y="3897376"/>
                <a:ext cx="7499" cy="19497"/>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6" name="Google Shape;196;p2"/>
              <p:cNvSpPr/>
              <p:nvPr/>
            </p:nvSpPr>
            <p:spPr>
              <a:xfrm>
                <a:off x="10965576" y="3909374"/>
                <a:ext cx="10498" cy="10498"/>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
              <p:cNvSpPr/>
              <p:nvPr/>
            </p:nvSpPr>
            <p:spPr>
              <a:xfrm>
                <a:off x="10953579" y="3870381"/>
                <a:ext cx="11998" cy="16497"/>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
              <p:cNvSpPr/>
              <p:nvPr/>
            </p:nvSpPr>
            <p:spPr>
              <a:xfrm>
                <a:off x="10911587" y="3855384"/>
                <a:ext cx="17997" cy="19497"/>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
              <p:cNvSpPr/>
              <p:nvPr/>
            </p:nvSpPr>
            <p:spPr>
              <a:xfrm>
                <a:off x="10929583" y="3858384"/>
                <a:ext cx="5999" cy="1500"/>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
              <p:cNvSpPr/>
              <p:nvPr/>
            </p:nvSpPr>
            <p:spPr>
              <a:xfrm>
                <a:off x="10902588" y="3658922"/>
                <a:ext cx="34494" cy="47991"/>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
              <p:cNvSpPr/>
              <p:nvPr/>
            </p:nvSpPr>
            <p:spPr>
              <a:xfrm>
                <a:off x="10719624" y="3744406"/>
                <a:ext cx="38993" cy="32994"/>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2" name="Google Shape;202;p2"/>
              <p:cNvSpPr/>
              <p:nvPr/>
            </p:nvSpPr>
            <p:spPr>
              <a:xfrm>
                <a:off x="10550157" y="3691916"/>
                <a:ext cx="184465" cy="353931"/>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3" name="Google Shape;203;p2"/>
              <p:cNvSpPr/>
              <p:nvPr/>
            </p:nvSpPr>
            <p:spPr>
              <a:xfrm>
                <a:off x="10670134" y="4090838"/>
                <a:ext cx="25496" cy="23995"/>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4" name="Google Shape;204;p2"/>
              <p:cNvSpPr/>
              <p:nvPr/>
            </p:nvSpPr>
            <p:spPr>
              <a:xfrm>
                <a:off x="10709126" y="4108835"/>
                <a:ext cx="10498" cy="10498"/>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5" name="Google Shape;205;p2"/>
              <p:cNvSpPr/>
              <p:nvPr/>
            </p:nvSpPr>
            <p:spPr>
              <a:xfrm>
                <a:off x="10569652" y="4084839"/>
                <a:ext cx="8998" cy="14997"/>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6" name="Google Shape;206;p2"/>
              <p:cNvSpPr/>
              <p:nvPr/>
            </p:nvSpPr>
            <p:spPr>
              <a:xfrm>
                <a:off x="10548657" y="4050346"/>
                <a:ext cx="14997" cy="14997"/>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7" name="Google Shape;207;p2"/>
              <p:cNvSpPr/>
              <p:nvPr/>
            </p:nvSpPr>
            <p:spPr>
              <a:xfrm>
                <a:off x="11054060" y="3510451"/>
                <a:ext cx="38993" cy="46491"/>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8" name="Google Shape;208;p2"/>
              <p:cNvSpPr/>
              <p:nvPr/>
            </p:nvSpPr>
            <p:spPr>
              <a:xfrm>
                <a:off x="11099051" y="3498454"/>
                <a:ext cx="40493" cy="28495"/>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9" name="Google Shape;209;p2"/>
              <p:cNvSpPr/>
              <p:nvPr/>
            </p:nvSpPr>
            <p:spPr>
              <a:xfrm>
                <a:off x="11076555" y="3370978"/>
                <a:ext cx="175467" cy="145472"/>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0" name="Google Shape;210;p2"/>
              <p:cNvSpPr/>
              <p:nvPr/>
            </p:nvSpPr>
            <p:spPr>
              <a:xfrm>
                <a:off x="11217528" y="3292993"/>
                <a:ext cx="91483" cy="76486"/>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1" name="Google Shape;211;p2"/>
              <p:cNvSpPr/>
              <p:nvPr/>
            </p:nvSpPr>
            <p:spPr>
              <a:xfrm>
                <a:off x="11307511" y="3310990"/>
                <a:ext cx="14997" cy="1349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2" name="Google Shape;212;p2"/>
              <p:cNvSpPr/>
              <p:nvPr/>
            </p:nvSpPr>
            <p:spPr>
              <a:xfrm>
                <a:off x="11337505" y="3291494"/>
                <a:ext cx="20996" cy="14997"/>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3" name="Google Shape;213;p2"/>
              <p:cNvSpPr/>
              <p:nvPr/>
            </p:nvSpPr>
            <p:spPr>
              <a:xfrm>
                <a:off x="11374998" y="3274997"/>
                <a:ext cx="11998" cy="10498"/>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4" name="Google Shape;214;p2"/>
              <p:cNvSpPr/>
              <p:nvPr/>
            </p:nvSpPr>
            <p:spPr>
              <a:xfrm>
                <a:off x="11247522" y="3105530"/>
                <a:ext cx="44991" cy="173966"/>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5" name="Google Shape;215;p2"/>
              <p:cNvSpPr/>
              <p:nvPr/>
            </p:nvSpPr>
            <p:spPr>
              <a:xfrm>
                <a:off x="9819797" y="2504147"/>
                <a:ext cx="275947" cy="202461"/>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6" name="Google Shape;216;p2"/>
              <p:cNvSpPr/>
              <p:nvPr/>
            </p:nvSpPr>
            <p:spPr>
              <a:xfrm>
                <a:off x="9320393" y="2483151"/>
                <a:ext cx="2690483" cy="1000306"/>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7" name="Google Shape;217;p2"/>
              <p:cNvSpPr/>
              <p:nvPr/>
            </p:nvSpPr>
            <p:spPr>
              <a:xfrm>
                <a:off x="10199973" y="3128157"/>
                <a:ext cx="967315" cy="610382"/>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8" name="Google Shape;218;p2"/>
              <p:cNvSpPr/>
              <p:nvPr/>
            </p:nvSpPr>
            <p:spPr>
              <a:xfrm>
                <a:off x="11829410" y="2670615"/>
                <a:ext cx="55490" cy="23995"/>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9" name="Google Shape;219;p2"/>
              <p:cNvSpPr/>
              <p:nvPr/>
            </p:nvSpPr>
            <p:spPr>
              <a:xfrm>
                <a:off x="11661443" y="2715606"/>
                <a:ext cx="22496" cy="1349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0" name="Google Shape;220;p2"/>
              <p:cNvSpPr/>
              <p:nvPr/>
            </p:nvSpPr>
            <p:spPr>
              <a:xfrm>
                <a:off x="11145542" y="2540140"/>
                <a:ext cx="10498" cy="11998"/>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1" name="Google Shape;221;p2"/>
              <p:cNvSpPr/>
              <p:nvPr/>
            </p:nvSpPr>
            <p:spPr>
              <a:xfrm>
                <a:off x="10772114" y="2580632"/>
                <a:ext cx="25496" cy="14997"/>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2" name="Google Shape;222;p2"/>
              <p:cNvSpPr/>
              <p:nvPr/>
            </p:nvSpPr>
            <p:spPr>
              <a:xfrm>
                <a:off x="10577152" y="2418664"/>
                <a:ext cx="94482" cy="53989"/>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3" name="Google Shape;223;p2"/>
              <p:cNvSpPr/>
              <p:nvPr/>
            </p:nvSpPr>
            <p:spPr>
              <a:xfrm>
                <a:off x="10442177" y="2393168"/>
                <a:ext cx="37493" cy="19497"/>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4" name="Google Shape;224;p2"/>
              <p:cNvSpPr/>
              <p:nvPr/>
            </p:nvSpPr>
            <p:spPr>
              <a:xfrm>
                <a:off x="10454175" y="2351176"/>
                <a:ext cx="131975" cy="92982"/>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5" name="Google Shape;225;p2"/>
              <p:cNvSpPr/>
              <p:nvPr/>
            </p:nvSpPr>
            <p:spPr>
              <a:xfrm>
                <a:off x="10511164" y="2498148"/>
                <a:ext cx="16497" cy="11998"/>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6" name="Google Shape;226;p2"/>
              <p:cNvSpPr/>
              <p:nvPr/>
            </p:nvSpPr>
            <p:spPr>
              <a:xfrm>
                <a:off x="10428680" y="2354176"/>
                <a:ext cx="22496" cy="7499"/>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7" name="Google Shape;227;p2"/>
              <p:cNvSpPr/>
              <p:nvPr/>
            </p:nvSpPr>
            <p:spPr>
              <a:xfrm>
                <a:off x="10689629" y="2460656"/>
                <a:ext cx="19497" cy="8998"/>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8" name="Google Shape;228;p2"/>
              <p:cNvSpPr/>
              <p:nvPr/>
            </p:nvSpPr>
            <p:spPr>
              <a:xfrm>
                <a:off x="9704319" y="2367674"/>
                <a:ext cx="110979" cy="34494"/>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9" name="Google Shape;229;p2"/>
              <p:cNvSpPr/>
              <p:nvPr/>
            </p:nvSpPr>
            <p:spPr>
              <a:xfrm>
                <a:off x="9995263" y="2346678"/>
                <a:ext cx="38993" cy="25496"/>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0" name="Google Shape;230;p2"/>
              <p:cNvSpPr/>
              <p:nvPr/>
            </p:nvSpPr>
            <p:spPr>
              <a:xfrm>
                <a:off x="9944273" y="2363174"/>
                <a:ext cx="41992" cy="23995"/>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2"/>
              <p:cNvSpPr/>
              <p:nvPr/>
            </p:nvSpPr>
            <p:spPr>
              <a:xfrm>
                <a:off x="9888783" y="2384170"/>
                <a:ext cx="41992" cy="14997"/>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2"/>
              <p:cNvSpPr/>
              <p:nvPr/>
            </p:nvSpPr>
            <p:spPr>
              <a:xfrm>
                <a:off x="9863289" y="2333180"/>
                <a:ext cx="67488" cy="46491"/>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2"/>
              <p:cNvSpPr/>
              <p:nvPr/>
            </p:nvSpPr>
            <p:spPr>
              <a:xfrm>
                <a:off x="11174037" y="2528142"/>
                <a:ext cx="121477" cy="46491"/>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2"/>
              <p:cNvSpPr/>
              <p:nvPr/>
            </p:nvSpPr>
            <p:spPr>
              <a:xfrm>
                <a:off x="9519854" y="3480457"/>
                <a:ext cx="32994" cy="16497"/>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5" name="Google Shape;235;p2"/>
              <p:cNvSpPr/>
              <p:nvPr/>
            </p:nvSpPr>
            <p:spPr>
              <a:xfrm>
                <a:off x="9764308" y="2735102"/>
                <a:ext cx="32994" cy="23995"/>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6" name="Google Shape;236;p2"/>
              <p:cNvSpPr/>
              <p:nvPr/>
            </p:nvSpPr>
            <p:spPr>
              <a:xfrm>
                <a:off x="9930775" y="2706608"/>
                <a:ext cx="25496" cy="23995"/>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7" name="Google Shape;237;p2"/>
              <p:cNvSpPr/>
              <p:nvPr/>
            </p:nvSpPr>
            <p:spPr>
              <a:xfrm>
                <a:off x="10110741" y="2616625"/>
                <a:ext cx="23995" cy="16497"/>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8" name="Google Shape;238;p2"/>
              <p:cNvSpPr/>
              <p:nvPr/>
            </p:nvSpPr>
            <p:spPr>
              <a:xfrm>
                <a:off x="11223527" y="2600128"/>
                <a:ext cx="50990" cy="20996"/>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9" name="Google Shape;239;p2"/>
              <p:cNvSpPr/>
              <p:nvPr/>
            </p:nvSpPr>
            <p:spPr>
              <a:xfrm>
                <a:off x="11322508" y="2549138"/>
                <a:ext cx="70487" cy="25496"/>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0" name="Google Shape;240;p2"/>
              <p:cNvSpPr/>
              <p:nvPr/>
            </p:nvSpPr>
            <p:spPr>
              <a:xfrm>
                <a:off x="11222028" y="2583632"/>
                <a:ext cx="14997" cy="16497"/>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grpSp>
          <p:nvGrpSpPr>
            <p:cNvPr id="241" name="Google Shape;241;p2"/>
            <p:cNvGrpSpPr/>
            <p:nvPr/>
          </p:nvGrpSpPr>
          <p:grpSpPr>
            <a:xfrm>
              <a:off x="848675" y="3001608"/>
              <a:ext cx="4810601" cy="2865890"/>
              <a:chOff x="848675" y="3001608"/>
              <a:chExt cx="4810601" cy="2865890"/>
            </a:xfrm>
          </p:grpSpPr>
          <p:sp>
            <p:nvSpPr>
              <p:cNvPr id="242" name="Google Shape;242;p2"/>
              <p:cNvSpPr txBox="1"/>
              <p:nvPr/>
            </p:nvSpPr>
            <p:spPr>
              <a:xfrm>
                <a:off x="5046251" y="3001608"/>
                <a:ext cx="613025" cy="38692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zh-TW" sz="1400" b="1" i="0" u="none" strike="noStrike" cap="none">
                    <a:solidFill>
                      <a:schemeClr val="dk1"/>
                    </a:solidFill>
                    <a:latin typeface="Arial"/>
                    <a:ea typeface="Arial"/>
                    <a:cs typeface="Arial"/>
                    <a:sym typeface="Arial"/>
                  </a:rPr>
                  <a:t>韓國/日本</a:t>
                </a:r>
                <a:endParaRPr sz="1400" b="1" i="0" u="none" strike="noStrike" cap="none">
                  <a:solidFill>
                    <a:schemeClr val="dk1"/>
                  </a:solidFill>
                  <a:latin typeface="Arial"/>
                  <a:ea typeface="Arial"/>
                  <a:cs typeface="Arial"/>
                  <a:sym typeface="Arial"/>
                </a:endParaRPr>
              </a:p>
            </p:txBody>
          </p:sp>
          <p:sp>
            <p:nvSpPr>
              <p:cNvPr id="243" name="Google Shape;243;p2"/>
              <p:cNvSpPr/>
              <p:nvPr/>
            </p:nvSpPr>
            <p:spPr>
              <a:xfrm>
                <a:off x="848675" y="5577500"/>
                <a:ext cx="3741695" cy="289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dirty="0">
                    <a:solidFill>
                      <a:schemeClr val="lt1"/>
                    </a:solidFill>
                    <a:latin typeface="Microsoft JhengHei"/>
                    <a:ea typeface="Microsoft JhengHei"/>
                    <a:cs typeface="Microsoft JhengHei"/>
                    <a:sym typeface="Microsoft JhengHei"/>
                  </a:rPr>
                  <a:t>美國/韓國/</a:t>
                </a:r>
                <a:r>
                  <a:rPr lang="zh-TW" sz="1400" b="1" i="0" u="none" strike="noStrike" cap="none" dirty="0" smtClean="0">
                    <a:solidFill>
                      <a:schemeClr val="lt1"/>
                    </a:solidFill>
                    <a:latin typeface="Microsoft JhengHei"/>
                    <a:ea typeface="Microsoft JhengHei"/>
                    <a:cs typeface="Microsoft JhengHei"/>
                    <a:sym typeface="Microsoft JhengHei"/>
                  </a:rPr>
                  <a:t>日本交換</a:t>
                </a:r>
                <a:r>
                  <a:rPr lang="zh-TW" sz="1400" b="1" i="0" u="none" strike="noStrike" cap="none" dirty="0">
                    <a:solidFill>
                      <a:schemeClr val="lt1"/>
                    </a:solidFill>
                    <a:latin typeface="Microsoft JhengHei"/>
                    <a:ea typeface="Microsoft JhengHei"/>
                    <a:cs typeface="Microsoft JhengHei"/>
                    <a:sym typeface="Microsoft JhengHei"/>
                  </a:rPr>
                  <a:t>一學年</a:t>
                </a:r>
                <a:endParaRPr dirty="0"/>
              </a:p>
            </p:txBody>
          </p:sp>
        </p:grpSp>
        <p:grpSp>
          <p:nvGrpSpPr>
            <p:cNvPr id="244" name="Google Shape;244;p2"/>
            <p:cNvGrpSpPr/>
            <p:nvPr/>
          </p:nvGrpSpPr>
          <p:grpSpPr>
            <a:xfrm>
              <a:off x="846734" y="3191325"/>
              <a:ext cx="4414008" cy="2253277"/>
              <a:chOff x="846734" y="3191325"/>
              <a:chExt cx="4414008" cy="2253277"/>
            </a:xfrm>
          </p:grpSpPr>
          <p:sp>
            <p:nvSpPr>
              <p:cNvPr id="245" name="Google Shape;245;p2"/>
              <p:cNvSpPr txBox="1"/>
              <p:nvPr/>
            </p:nvSpPr>
            <p:spPr>
              <a:xfrm>
                <a:off x="4639360" y="3191325"/>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dirty="0">
                    <a:solidFill>
                      <a:schemeClr val="dk1"/>
                    </a:solidFill>
                    <a:latin typeface="Arial"/>
                    <a:ea typeface="Arial"/>
                    <a:cs typeface="Arial"/>
                    <a:sym typeface="Arial"/>
                  </a:rPr>
                  <a:t>中國</a:t>
                </a:r>
                <a:endParaRPr sz="1400" b="1" i="0" u="none" strike="noStrike" cap="none" dirty="0">
                  <a:solidFill>
                    <a:schemeClr val="dk1"/>
                  </a:solidFill>
                  <a:latin typeface="Arial"/>
                  <a:ea typeface="Arial"/>
                  <a:cs typeface="Arial"/>
                  <a:sym typeface="Arial"/>
                </a:endParaRPr>
              </a:p>
            </p:txBody>
          </p:sp>
          <p:sp>
            <p:nvSpPr>
              <p:cNvPr id="246" name="Google Shape;246;p2"/>
              <p:cNvSpPr/>
              <p:nvPr/>
            </p:nvSpPr>
            <p:spPr>
              <a:xfrm>
                <a:off x="846734" y="5203137"/>
                <a:ext cx="3743636" cy="241465"/>
              </a:xfrm>
              <a:prstGeom prst="rect">
                <a:avLst/>
              </a:prstGeom>
              <a:solidFill>
                <a:schemeClr val="accent1"/>
              </a:solidFill>
              <a:ln>
                <a:noFill/>
              </a:ln>
            </p:spPr>
            <p:txBody>
              <a:bodyPr spcFirstLastPara="1" wrap="square" lIns="91425" tIns="45700" rIns="91425" bIns="45700" anchor="ctr" anchorCtr="0">
                <a:noAutofit/>
              </a:bodyPr>
              <a:lstStyle/>
              <a:p>
                <a:pPr lvl="0" algn="ctr"/>
                <a:r>
                  <a:rPr lang="zh-TW" sz="1400" b="1" i="0" u="none" strike="noStrike" cap="none" dirty="0" smtClean="0">
                    <a:solidFill>
                      <a:schemeClr val="lt1"/>
                    </a:solidFill>
                    <a:latin typeface="Microsoft JhengHei"/>
                    <a:ea typeface="Microsoft JhengHei"/>
                    <a:cs typeface="Microsoft JhengHei"/>
                    <a:sym typeface="Microsoft JhengHei"/>
                  </a:rPr>
                  <a:t>中國/</a:t>
                </a:r>
                <a:r>
                  <a:rPr lang="zh-TW" sz="1400" b="1" i="0" u="none" strike="noStrike" cap="none" dirty="0">
                    <a:solidFill>
                      <a:schemeClr val="lt1"/>
                    </a:solidFill>
                    <a:latin typeface="Microsoft JhengHei"/>
                    <a:ea typeface="Microsoft JhengHei"/>
                    <a:cs typeface="Microsoft JhengHei"/>
                    <a:sym typeface="Microsoft JhengHei"/>
                  </a:rPr>
                  <a:t>泰國</a:t>
                </a:r>
                <a:r>
                  <a:rPr lang="zh-TW" sz="1400" b="1" i="0" u="none" strike="noStrike" cap="none" dirty="0" smtClean="0">
                    <a:solidFill>
                      <a:schemeClr val="lt1"/>
                    </a:solidFill>
                    <a:latin typeface="Microsoft JhengHei"/>
                    <a:ea typeface="Microsoft JhengHei"/>
                    <a:cs typeface="Microsoft JhengHei"/>
                    <a:sym typeface="Microsoft JhengHei"/>
                  </a:rPr>
                  <a:t>/</a:t>
                </a:r>
                <a:r>
                  <a:rPr lang="zh-CN" altLang="en-US" b="1" dirty="0">
                    <a:solidFill>
                      <a:schemeClr val="lt1"/>
                    </a:solidFill>
                    <a:latin typeface="Microsoft JhengHei"/>
                    <a:ea typeface="Microsoft JhengHei"/>
                    <a:cs typeface="Microsoft JhengHei"/>
                    <a:sym typeface="Microsoft JhengHei"/>
                  </a:rPr>
                  <a:t>紐西蘭</a:t>
                </a:r>
                <a:r>
                  <a:rPr lang="zh-TW" altLang="zh-CN" b="1" dirty="0">
                    <a:solidFill>
                      <a:schemeClr val="lt1"/>
                    </a:solidFill>
                    <a:latin typeface="Microsoft JhengHei"/>
                    <a:ea typeface="Microsoft JhengHei"/>
                    <a:cs typeface="Microsoft JhengHei"/>
                    <a:sym typeface="Microsoft JhengHei"/>
                  </a:rPr>
                  <a:t> </a:t>
                </a:r>
                <a:r>
                  <a:rPr lang="zh-TW" sz="1400" b="1" i="0" u="none" strike="noStrike" cap="none" dirty="0" smtClean="0">
                    <a:solidFill>
                      <a:schemeClr val="lt1"/>
                    </a:solidFill>
                    <a:latin typeface="Microsoft JhengHei"/>
                    <a:ea typeface="Microsoft JhengHei"/>
                    <a:cs typeface="Microsoft JhengHei"/>
                    <a:sym typeface="Microsoft JhengHei"/>
                  </a:rPr>
                  <a:t>/</a:t>
                </a:r>
                <a:r>
                  <a:rPr lang="zh-TW" sz="1400" b="1" i="0" u="none" strike="noStrike" cap="none" dirty="0">
                    <a:solidFill>
                      <a:schemeClr val="lt1"/>
                    </a:solidFill>
                    <a:latin typeface="Microsoft JhengHei"/>
                    <a:ea typeface="Microsoft JhengHei"/>
                    <a:cs typeface="Microsoft JhengHei"/>
                    <a:sym typeface="Microsoft JhengHei"/>
                  </a:rPr>
                  <a:t>馬來西亞 交換一學期</a:t>
                </a:r>
                <a:endParaRPr dirty="0"/>
              </a:p>
            </p:txBody>
          </p:sp>
        </p:grpSp>
      </p:grpSp>
      <p:sp>
        <p:nvSpPr>
          <p:cNvPr id="247" name="Google Shape;247;p2"/>
          <p:cNvSpPr txBox="1"/>
          <p:nvPr/>
        </p:nvSpPr>
        <p:spPr>
          <a:xfrm>
            <a:off x="1346715" y="3230307"/>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美國</a:t>
            </a:r>
            <a:endParaRPr sz="1400" b="1" i="0" u="none" strike="noStrike" cap="none">
              <a:solidFill>
                <a:schemeClr val="dk1"/>
              </a:solidFill>
              <a:latin typeface="Arial"/>
              <a:ea typeface="Arial"/>
              <a:cs typeface="Arial"/>
              <a:sym typeface="Arial"/>
            </a:endParaRPr>
          </a:p>
        </p:txBody>
      </p:sp>
      <p:sp>
        <p:nvSpPr>
          <p:cNvPr id="248" name="Google Shape;248;p2"/>
          <p:cNvSpPr txBox="1"/>
          <p:nvPr/>
        </p:nvSpPr>
        <p:spPr>
          <a:xfrm>
            <a:off x="4286440" y="3964506"/>
            <a:ext cx="1521208"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dirty="0">
                <a:solidFill>
                  <a:schemeClr val="dk1"/>
                </a:solidFill>
                <a:latin typeface="Arial"/>
                <a:ea typeface="Arial"/>
                <a:cs typeface="Arial"/>
                <a:sym typeface="Arial"/>
              </a:rPr>
              <a:t>馬來西亞/</a:t>
            </a:r>
            <a:r>
              <a:rPr lang="zh-TW" sz="1400" b="1" i="0" u="none" strike="noStrike" cap="none" dirty="0" smtClean="0">
                <a:solidFill>
                  <a:schemeClr val="dk1"/>
                </a:solidFill>
                <a:latin typeface="Arial"/>
                <a:ea typeface="Arial"/>
                <a:cs typeface="Arial"/>
                <a:sym typeface="Arial"/>
              </a:rPr>
              <a:t>泰國</a:t>
            </a:r>
            <a:endParaRPr sz="1400" b="1" i="0" u="none" strike="noStrike" cap="none" dirty="0">
              <a:solidFill>
                <a:schemeClr val="dk1"/>
              </a:solidFill>
              <a:latin typeface="Arial"/>
              <a:ea typeface="Arial"/>
              <a:cs typeface="Arial"/>
              <a:sym typeface="Arial"/>
            </a:endParaRPr>
          </a:p>
        </p:txBody>
      </p:sp>
      <p:sp>
        <p:nvSpPr>
          <p:cNvPr id="250" name="Google Shape;250;p2"/>
          <p:cNvSpPr txBox="1"/>
          <p:nvPr/>
        </p:nvSpPr>
        <p:spPr>
          <a:xfrm>
            <a:off x="2702183" y="2981223"/>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英國</a:t>
            </a:r>
            <a:endParaRPr sz="1400" b="1" i="0" u="none" strike="noStrike" cap="none">
              <a:solidFill>
                <a:schemeClr val="dk1"/>
              </a:solidFill>
              <a:latin typeface="Arial"/>
              <a:ea typeface="Arial"/>
              <a:cs typeface="Arial"/>
              <a:sym typeface="Arial"/>
            </a:endParaRPr>
          </a:p>
        </p:txBody>
      </p:sp>
      <p:sp>
        <p:nvSpPr>
          <p:cNvPr id="2" name="Google Shape;248;p2">
            <a:extLst>
              <a:ext uri="{FF2B5EF4-FFF2-40B4-BE49-F238E27FC236}">
                <a16:creationId xmlns:a16="http://schemas.microsoft.com/office/drawing/2014/main" id="{47830771-F3C5-DE9C-FF4A-A0AE024EF7B7}"/>
              </a:ext>
            </a:extLst>
          </p:cNvPr>
          <p:cNvSpPr txBox="1"/>
          <p:nvPr/>
        </p:nvSpPr>
        <p:spPr>
          <a:xfrm>
            <a:off x="5502848" y="4757126"/>
            <a:ext cx="760604"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CN" altLang="en-US" sz="1400" b="1" i="0" u="none" strike="noStrike" cap="none" dirty="0">
                <a:solidFill>
                  <a:schemeClr val="dk1"/>
                </a:solidFill>
                <a:latin typeface="Arial"/>
                <a:ea typeface="Arial"/>
                <a:cs typeface="Arial"/>
                <a:sym typeface="Arial"/>
              </a:rPr>
              <a:t>紐西蘭</a:t>
            </a:r>
            <a:endParaRPr sz="1400" b="1" i="0" u="none" strike="noStrike" cap="none"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257" name="Google Shape;257;p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3</a:t>
            </a:fld>
            <a:endParaRPr b="1">
              <a:latin typeface="Microsoft JhengHei"/>
              <a:ea typeface="Microsoft JhengHei"/>
              <a:cs typeface="Microsoft JhengHei"/>
              <a:sym typeface="Microsoft JhengHei"/>
            </a:endParaRPr>
          </a:p>
        </p:txBody>
      </p:sp>
      <p:grpSp>
        <p:nvGrpSpPr>
          <p:cNvPr id="258" name="Google Shape;258;p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8346" y="1925207"/>
            <a:ext cx="10842141" cy="3928093"/>
            <a:chOff x="917043" y="1403999"/>
            <a:chExt cx="10842141" cy="3928093"/>
          </a:xfrm>
        </p:grpSpPr>
        <p:sp>
          <p:nvSpPr>
            <p:cNvPr id="259" name="Google Shape;259;p3"/>
            <p:cNvSpPr/>
            <p:nvPr/>
          </p:nvSpPr>
          <p:spPr>
            <a:xfrm>
              <a:off x="917043" y="1979199"/>
              <a:ext cx="6241143" cy="33528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0" name="Google Shape;260;p3"/>
            <p:cNvGrpSpPr/>
            <p:nvPr/>
          </p:nvGrpSpPr>
          <p:grpSpPr>
            <a:xfrm>
              <a:off x="997871" y="2411267"/>
              <a:ext cx="4891128" cy="1939742"/>
              <a:chOff x="851615" y="2418029"/>
              <a:chExt cx="4891128" cy="1939742"/>
            </a:xfrm>
          </p:grpSpPr>
          <p:grpSp>
            <p:nvGrpSpPr>
              <p:cNvPr id="261" name="Google Shape;261;p3"/>
              <p:cNvGrpSpPr/>
              <p:nvPr/>
            </p:nvGrpSpPr>
            <p:grpSpPr>
              <a:xfrm>
                <a:off x="2243572" y="2420896"/>
                <a:ext cx="3499171" cy="1834197"/>
                <a:chOff x="2850530" y="2613391"/>
                <a:chExt cx="3499170" cy="1834197"/>
              </a:xfrm>
            </p:grpSpPr>
            <p:sp>
              <p:nvSpPr>
                <p:cNvPr id="262" name="Google Shape;262;p3"/>
                <p:cNvSpPr/>
                <p:nvPr/>
              </p:nvSpPr>
              <p:spPr>
                <a:xfrm>
                  <a:off x="2915064" y="3849574"/>
                  <a:ext cx="3434636" cy="598014"/>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3" name="Google Shape;263;p3"/>
                <p:cNvSpPr/>
                <p:nvPr/>
              </p:nvSpPr>
              <p:spPr>
                <a:xfrm>
                  <a:off x="2915064" y="3238653"/>
                  <a:ext cx="3434636" cy="598014"/>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4" name="Google Shape;264;p3"/>
                <p:cNvSpPr/>
                <p:nvPr/>
              </p:nvSpPr>
              <p:spPr>
                <a:xfrm>
                  <a:off x="2850530" y="2613391"/>
                  <a:ext cx="3499170"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sp>
            <p:nvSpPr>
              <p:cNvPr id="265" name="Google Shape;265;p3"/>
              <p:cNvSpPr/>
              <p:nvPr/>
            </p:nvSpPr>
            <p:spPr>
              <a:xfrm>
                <a:off x="2243572" y="2418029"/>
                <a:ext cx="3499171"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6" name="Google Shape;266;p3"/>
              <p:cNvSpPr/>
              <p:nvPr/>
            </p:nvSpPr>
            <p:spPr>
              <a:xfrm>
                <a:off x="2308107" y="3041857"/>
                <a:ext cx="3434636" cy="598015"/>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7" name="Google Shape;267;p3"/>
              <p:cNvSpPr/>
              <p:nvPr/>
            </p:nvSpPr>
            <p:spPr>
              <a:xfrm>
                <a:off x="2308107" y="3654210"/>
                <a:ext cx="3434636" cy="598015"/>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8" name="Google Shape;268;p3"/>
              <p:cNvGrpSpPr/>
              <p:nvPr/>
            </p:nvGrpSpPr>
            <p:grpSpPr>
              <a:xfrm>
                <a:off x="851615" y="2682759"/>
                <a:ext cx="1676447" cy="1675012"/>
                <a:chOff x="1458572" y="2875253"/>
                <a:chExt cx="1676447" cy="1675012"/>
              </a:xfrm>
            </p:grpSpPr>
            <p:sp>
              <p:nvSpPr>
                <p:cNvPr id="269" name="Google Shape;269;p3"/>
                <p:cNvSpPr/>
                <p:nvPr/>
              </p:nvSpPr>
              <p:spPr>
                <a:xfrm>
                  <a:off x="1458572" y="2875253"/>
                  <a:ext cx="1676447" cy="1675012"/>
                </a:xfrm>
                <a:custGeom>
                  <a:avLst/>
                  <a:gdLst/>
                  <a:ahLst/>
                  <a:cxnLst/>
                  <a:rect l="l" t="t" r="r" b="b"/>
                  <a:pathLst>
                    <a:path w="494" h="493" extrusionOk="0">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70" name="Google Shape;270;p3"/>
                <p:cNvSpPr/>
                <p:nvPr/>
              </p:nvSpPr>
              <p:spPr>
                <a:xfrm>
                  <a:off x="1940424" y="3321254"/>
                  <a:ext cx="722779" cy="750027"/>
                </a:xfrm>
                <a:custGeom>
                  <a:avLst/>
                  <a:gdLst/>
                  <a:ahLst/>
                  <a:cxnLst/>
                  <a:rect l="l" t="t" r="r" b="b"/>
                  <a:pathLst>
                    <a:path w="213" h="221" extrusionOk="0">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grpSp>
        <p:sp>
          <p:nvSpPr>
            <p:cNvPr id="271" name="Google Shape;271;p3"/>
            <p:cNvSpPr txBox="1"/>
            <p:nvPr/>
          </p:nvSpPr>
          <p:spPr>
            <a:xfrm>
              <a:off x="7357334" y="1403999"/>
              <a:ext cx="4273834" cy="931766"/>
            </a:xfrm>
            <a:prstGeom prst="rect">
              <a:avLst/>
            </a:prstGeom>
            <a:noFill/>
            <a:ln>
              <a:noFill/>
            </a:ln>
          </p:spPr>
          <p:txBody>
            <a:bodyPr spcFirstLastPara="1" wrap="square" lIns="90000" tIns="46800" rIns="90000" bIns="46800" anchor="b" anchorCtr="0">
              <a:normAutofit fontScale="92500"/>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本校</a:t>
              </a:r>
              <a:r>
                <a:rPr lang="zh-TW" sz="1800" b="1" i="0" u="none" strike="noStrike" cap="none">
                  <a:solidFill>
                    <a:srgbClr val="FF0000"/>
                  </a:solidFill>
                  <a:latin typeface="Microsoft JhengHei"/>
                  <a:ea typeface="Microsoft JhengHei"/>
                  <a:cs typeface="Microsoft JhengHei"/>
                  <a:sym typeface="Microsoft JhengHei"/>
                </a:rPr>
                <a:t>學士班二年級(含)以上以及研究所</a:t>
              </a:r>
              <a:endParaRPr sz="1800" b="1" i="0" u="none" strike="noStrike" cap="none">
                <a:solidFill>
                  <a:srgbClr val="FF0000"/>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在學學生。</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（唯不得以此為由，申請延修或延遲畢業）</a:t>
              </a:r>
              <a:endParaRPr sz="1800" b="1" i="0" u="none" strike="noStrike" cap="none">
                <a:solidFill>
                  <a:schemeClr val="dk1"/>
                </a:solidFill>
                <a:latin typeface="Microsoft JhengHei"/>
                <a:ea typeface="Microsoft JhengHei"/>
                <a:cs typeface="Microsoft JhengHei"/>
                <a:sym typeface="Microsoft JhengHei"/>
              </a:endParaRPr>
            </a:p>
          </p:txBody>
        </p:sp>
        <p:sp>
          <p:nvSpPr>
            <p:cNvPr id="272" name="Google Shape;272;p3"/>
            <p:cNvSpPr txBox="1"/>
            <p:nvPr/>
          </p:nvSpPr>
          <p:spPr>
            <a:xfrm>
              <a:off x="7357334" y="2576042"/>
              <a:ext cx="4401850" cy="886023"/>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操行成績前一學期平均需達80分以上，</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以及前一學期學業成績平均需達75分以上。</a:t>
              </a:r>
              <a:endParaRPr sz="1800" b="1" i="0" u="none" strike="noStrike" cap="none">
                <a:solidFill>
                  <a:schemeClr val="dk1"/>
                </a:solidFill>
                <a:latin typeface="Microsoft JhengHei"/>
                <a:ea typeface="Microsoft JhengHei"/>
                <a:cs typeface="Microsoft JhengHei"/>
                <a:sym typeface="Microsoft JhengHei"/>
              </a:endParaRPr>
            </a:p>
          </p:txBody>
        </p:sp>
        <p:sp>
          <p:nvSpPr>
            <p:cNvPr id="273" name="Google Shape;273;p3"/>
            <p:cNvSpPr txBox="1"/>
            <p:nvPr/>
          </p:nvSpPr>
          <p:spPr>
            <a:xfrm>
              <a:off x="7357334" y="4067276"/>
              <a:ext cx="3845940" cy="391558"/>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經系（所）主任同意。</a:t>
              </a:r>
              <a:endParaRPr sz="1800" b="1" i="0" u="none" strike="noStrike" cap="none">
                <a:solidFill>
                  <a:schemeClr val="dk1"/>
                </a:solidFill>
                <a:latin typeface="Microsoft JhengHei"/>
                <a:ea typeface="Microsoft JhengHei"/>
                <a:cs typeface="Microsoft JhengHei"/>
                <a:sym typeface="Microsoft JhengHei"/>
              </a:endParaRPr>
            </a:p>
          </p:txBody>
        </p:sp>
        <p:cxnSp>
          <p:nvCxnSpPr>
            <p:cNvPr id="274" name="Google Shape;274;p3"/>
            <p:cNvCxnSpPr/>
            <p:nvPr/>
          </p:nvCxnSpPr>
          <p:spPr>
            <a:xfrm>
              <a:off x="7457256" y="2471820"/>
              <a:ext cx="3645000" cy="0"/>
            </a:xfrm>
            <a:prstGeom prst="straightConnector1">
              <a:avLst/>
            </a:prstGeom>
            <a:noFill/>
            <a:ln w="9525" cap="rnd" cmpd="sng">
              <a:solidFill>
                <a:srgbClr val="BFBFBF"/>
              </a:solidFill>
              <a:prstDash val="solid"/>
              <a:round/>
              <a:headEnd type="none" w="sm" len="sm"/>
              <a:tailEnd type="none" w="sm" len="sm"/>
            </a:ln>
          </p:spPr>
        </p:cxnSp>
        <p:cxnSp>
          <p:nvCxnSpPr>
            <p:cNvPr id="275" name="Google Shape;275;p3"/>
            <p:cNvCxnSpPr/>
            <p:nvPr/>
          </p:nvCxnSpPr>
          <p:spPr>
            <a:xfrm>
              <a:off x="7457804" y="3643863"/>
              <a:ext cx="3645000" cy="0"/>
            </a:xfrm>
            <a:prstGeom prst="straightConnector1">
              <a:avLst/>
            </a:prstGeom>
            <a:noFill/>
            <a:ln w="9525" cap="rnd" cmpd="sng">
              <a:solidFill>
                <a:srgbClr val="BFBFBF"/>
              </a:solidFill>
              <a:prstDash val="solid"/>
              <a:round/>
              <a:headEnd type="none" w="sm" len="sm"/>
              <a:tailEnd type="none" w="sm" len="sm"/>
            </a:ln>
          </p:spPr>
        </p:cxnSp>
        <p:cxnSp>
          <p:nvCxnSpPr>
            <p:cNvPr id="276" name="Google Shape;276;p3"/>
            <p:cNvCxnSpPr/>
            <p:nvPr/>
          </p:nvCxnSpPr>
          <p:spPr>
            <a:xfrm>
              <a:off x="7458352" y="4815906"/>
              <a:ext cx="3645000" cy="0"/>
            </a:xfrm>
            <a:prstGeom prst="straightConnector1">
              <a:avLst/>
            </a:prstGeom>
            <a:noFill/>
            <a:ln w="9525" cap="rnd" cmpd="sng">
              <a:solidFill>
                <a:srgbClr val="BFBFBF"/>
              </a:solidFill>
              <a:prstDash val="solid"/>
              <a:round/>
              <a:headEnd type="none" w="sm" len="sm"/>
              <a:tailEnd type="none" w="sm" len="sm"/>
            </a:ln>
          </p:spPr>
        </p:cxnSp>
        <p:cxnSp>
          <p:nvCxnSpPr>
            <p:cNvPr id="277" name="Google Shape;277;p3"/>
            <p:cNvCxnSpPr>
              <a:stCxn id="264" idx="6"/>
            </p:cNvCxnSpPr>
            <p:nvPr/>
          </p:nvCxnSpPr>
          <p:spPr>
            <a:xfrm rot="10800000" flipH="1">
              <a:off x="5878817" y="2081465"/>
              <a:ext cx="1332300" cy="631500"/>
            </a:xfrm>
            <a:prstGeom prst="straightConnector1">
              <a:avLst/>
            </a:prstGeom>
            <a:noFill/>
            <a:ln w="9525" cap="rnd" cmpd="sng">
              <a:solidFill>
                <a:srgbClr val="BFBFBF"/>
              </a:solidFill>
              <a:prstDash val="solid"/>
              <a:round/>
              <a:headEnd type="none" w="sm" len="sm"/>
              <a:tailEnd type="triangle" w="med" len="med"/>
            </a:ln>
          </p:spPr>
        </p:cxnSp>
        <p:cxnSp>
          <p:nvCxnSpPr>
            <p:cNvPr id="278" name="Google Shape;278;p3"/>
            <p:cNvCxnSpPr>
              <a:stCxn id="263" idx="3"/>
            </p:cNvCxnSpPr>
            <p:nvPr/>
          </p:nvCxnSpPr>
          <p:spPr>
            <a:xfrm rot="10800000" flipH="1">
              <a:off x="5878817" y="3253699"/>
              <a:ext cx="1478400" cy="91500"/>
            </a:xfrm>
            <a:prstGeom prst="straightConnector1">
              <a:avLst/>
            </a:prstGeom>
            <a:noFill/>
            <a:ln w="9525" cap="rnd" cmpd="sng">
              <a:solidFill>
                <a:srgbClr val="BFBFBF"/>
              </a:solidFill>
              <a:prstDash val="solid"/>
              <a:round/>
              <a:headEnd type="none" w="sm" len="sm"/>
              <a:tailEnd type="triangle" w="med" len="med"/>
            </a:ln>
          </p:spPr>
        </p:cxnSp>
        <p:cxnSp>
          <p:nvCxnSpPr>
            <p:cNvPr id="279" name="Google Shape;279;p3"/>
            <p:cNvCxnSpPr>
              <a:stCxn id="267" idx="4"/>
            </p:cNvCxnSpPr>
            <p:nvPr/>
          </p:nvCxnSpPr>
          <p:spPr>
            <a:xfrm>
              <a:off x="5878817" y="3977036"/>
              <a:ext cx="1478400" cy="448500"/>
            </a:xfrm>
            <a:prstGeom prst="straightConnector1">
              <a:avLst/>
            </a:prstGeom>
            <a:noFill/>
            <a:ln w="9525" cap="rnd" cmpd="sng">
              <a:solidFill>
                <a:srgbClr val="BFBFBF"/>
              </a:solidFill>
              <a:prstDash val="solid"/>
              <a:round/>
              <a:headEnd type="none" w="sm" len="sm"/>
              <a:tailEnd type="triangle" w="med" len="med"/>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檢附下列相關資料</a:t>
            </a:r>
            <a:endParaRPr>
              <a:latin typeface="Microsoft JhengHei"/>
              <a:ea typeface="Microsoft JhengHei"/>
              <a:cs typeface="Microsoft JhengHei"/>
              <a:sym typeface="Microsoft JhengHei"/>
            </a:endParaRPr>
          </a:p>
        </p:txBody>
      </p:sp>
      <p:sp>
        <p:nvSpPr>
          <p:cNvPr id="286" name="Google Shape;286;p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4</a:t>
            </a:fld>
            <a:endParaRPr b="1">
              <a:latin typeface="Microsoft JhengHei"/>
              <a:ea typeface="Microsoft JhengHei"/>
              <a:cs typeface="Microsoft JhengHei"/>
              <a:sym typeface="Microsoft JhengHei"/>
            </a:endParaRPr>
          </a:p>
        </p:txBody>
      </p:sp>
      <p:grpSp>
        <p:nvGrpSpPr>
          <p:cNvPr id="287" name="Google Shape;287;p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60389" y="1781570"/>
            <a:ext cx="10858511" cy="4162030"/>
            <a:chOff x="660389" y="1781570"/>
            <a:chExt cx="10858511" cy="4162030"/>
          </a:xfrm>
        </p:grpSpPr>
        <p:grpSp>
          <p:nvGrpSpPr>
            <p:cNvPr id="288" name="Google Shape;288;p4"/>
            <p:cNvGrpSpPr/>
            <p:nvPr/>
          </p:nvGrpSpPr>
          <p:grpSpPr>
            <a:xfrm>
              <a:off x="4391832" y="1905004"/>
              <a:ext cx="3408340" cy="3454403"/>
              <a:chOff x="3606403" y="1843087"/>
              <a:chExt cx="1938338" cy="1964532"/>
            </a:xfrm>
          </p:grpSpPr>
          <p:sp>
            <p:nvSpPr>
              <p:cNvPr id="289" name="Google Shape;289;p4"/>
              <p:cNvSpPr/>
              <p:nvPr/>
            </p:nvSpPr>
            <p:spPr>
              <a:xfrm>
                <a:off x="4180285" y="1843087"/>
                <a:ext cx="789384" cy="596504"/>
              </a:xfrm>
              <a:custGeom>
                <a:avLst/>
                <a:gdLst/>
                <a:ahLst/>
                <a:cxnLst/>
                <a:rect l="l" t="t" r="r" b="b"/>
                <a:pathLst>
                  <a:path w="747713" h="565150" extrusionOk="0">
                    <a:moveTo>
                      <a:pt x="149225" y="0"/>
                    </a:moveTo>
                    <a:lnTo>
                      <a:pt x="593725" y="0"/>
                    </a:lnTo>
                    <a:lnTo>
                      <a:pt x="747713" y="192882"/>
                    </a:lnTo>
                    <a:lnTo>
                      <a:pt x="568325" y="565150"/>
                    </a:lnTo>
                    <a:lnTo>
                      <a:pt x="203200" y="565150"/>
                    </a:lnTo>
                    <a:lnTo>
                      <a:pt x="0" y="193675"/>
                    </a:lnTo>
                    <a:lnTo>
                      <a:pt x="149225"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01</a:t>
                </a:r>
                <a:endParaRPr sz="2100" b="1" i="0" u="none" strike="noStrike" cap="none">
                  <a:solidFill>
                    <a:srgbClr val="FFFFFF"/>
                  </a:solidFill>
                  <a:latin typeface="Microsoft JhengHei"/>
                  <a:ea typeface="Microsoft JhengHei"/>
                  <a:cs typeface="Microsoft JhengHei"/>
                  <a:sym typeface="Microsoft JhengHei"/>
                </a:endParaRPr>
              </a:p>
            </p:txBody>
          </p:sp>
          <p:sp>
            <p:nvSpPr>
              <p:cNvPr id="290" name="Google Shape;290;p4"/>
              <p:cNvSpPr/>
              <p:nvPr/>
            </p:nvSpPr>
            <p:spPr>
              <a:xfrm>
                <a:off x="4818460" y="2094310"/>
                <a:ext cx="723900" cy="716756"/>
              </a:xfrm>
              <a:custGeom>
                <a:avLst/>
                <a:gdLst/>
                <a:ahLst/>
                <a:cxnLst/>
                <a:rect l="l" t="t" r="r" b="b"/>
                <a:pathLst>
                  <a:path w="964104" h="954563" extrusionOk="0">
                    <a:moveTo>
                      <a:pt x="309927" y="0"/>
                    </a:moveTo>
                    <a:lnTo>
                      <a:pt x="651159" y="45614"/>
                    </a:lnTo>
                    <a:lnTo>
                      <a:pt x="964104" y="587650"/>
                    </a:lnTo>
                    <a:lnTo>
                      <a:pt x="837311" y="911223"/>
                    </a:lnTo>
                    <a:lnTo>
                      <a:pt x="257061" y="954563"/>
                    </a:lnTo>
                    <a:lnTo>
                      <a:pt x="0" y="509320"/>
                    </a:lnTo>
                    <a:lnTo>
                      <a:pt x="309927"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02</a:t>
                </a:r>
                <a:endParaRPr sz="2100" b="1" i="0" u="none" strike="noStrike" cap="none">
                  <a:solidFill>
                    <a:srgbClr val="FFFFFF"/>
                  </a:solidFill>
                  <a:latin typeface="Microsoft JhengHei"/>
                  <a:ea typeface="Microsoft JhengHei"/>
                  <a:cs typeface="Microsoft JhengHei"/>
                  <a:sym typeface="Microsoft JhengHei"/>
                </a:endParaRPr>
              </a:p>
            </p:txBody>
          </p:sp>
          <p:sp>
            <p:nvSpPr>
              <p:cNvPr id="291" name="Google Shape;291;p4"/>
              <p:cNvSpPr/>
              <p:nvPr/>
            </p:nvSpPr>
            <p:spPr>
              <a:xfrm>
                <a:off x="4806553" y="2862263"/>
                <a:ext cx="738188" cy="695325"/>
              </a:xfrm>
              <a:custGeom>
                <a:avLst/>
                <a:gdLst/>
                <a:ahLst/>
                <a:cxnLst/>
                <a:rect l="l" t="t" r="r" b="b"/>
                <a:pathLst>
                  <a:path w="984222" h="926085" extrusionOk="0">
                    <a:moveTo>
                      <a:pt x="257062" y="0"/>
                    </a:moveTo>
                    <a:lnTo>
                      <a:pt x="853109" y="13745"/>
                    </a:lnTo>
                    <a:lnTo>
                      <a:pt x="984222" y="332068"/>
                    </a:lnTo>
                    <a:lnTo>
                      <a:pt x="671278" y="874104"/>
                    </a:lnTo>
                    <a:lnTo>
                      <a:pt x="327659" y="926085"/>
                    </a:lnTo>
                    <a:lnTo>
                      <a:pt x="0" y="445244"/>
                    </a:lnTo>
                    <a:lnTo>
                      <a:pt x="25706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03</a:t>
                </a:r>
                <a:endParaRPr sz="2100" b="1" i="0" u="none" strike="noStrike" cap="none">
                  <a:solidFill>
                    <a:srgbClr val="FFFFFF"/>
                  </a:solidFill>
                  <a:latin typeface="Microsoft JhengHei"/>
                  <a:ea typeface="Microsoft JhengHei"/>
                  <a:cs typeface="Microsoft JhengHei"/>
                  <a:sym typeface="Microsoft JhengHei"/>
                </a:endParaRPr>
              </a:p>
            </p:txBody>
          </p:sp>
          <p:sp>
            <p:nvSpPr>
              <p:cNvPr id="292" name="Google Shape;292;p4"/>
              <p:cNvSpPr/>
              <p:nvPr/>
            </p:nvSpPr>
            <p:spPr>
              <a:xfrm>
                <a:off x="4180285" y="3211116"/>
                <a:ext cx="789384" cy="596503"/>
              </a:xfrm>
              <a:custGeom>
                <a:avLst/>
                <a:gdLst/>
                <a:ahLst/>
                <a:cxnLst/>
                <a:rect l="l" t="t" r="r" b="b"/>
                <a:pathLst>
                  <a:path w="1052835" h="795773" extrusionOk="0">
                    <a:moveTo>
                      <a:pt x="252591" y="0"/>
                    </a:moveTo>
                    <a:lnTo>
                      <a:pt x="766714" y="0"/>
                    </a:lnTo>
                    <a:lnTo>
                      <a:pt x="1052835" y="523064"/>
                    </a:lnTo>
                    <a:lnTo>
                      <a:pt x="842715" y="795773"/>
                    </a:lnTo>
                    <a:lnTo>
                      <a:pt x="216826" y="795773"/>
                    </a:lnTo>
                    <a:lnTo>
                      <a:pt x="0" y="524181"/>
                    </a:lnTo>
                    <a:lnTo>
                      <a:pt x="252591"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04</a:t>
                </a:r>
                <a:endParaRPr sz="2100" b="1" i="0" u="none" strike="noStrike" cap="none">
                  <a:solidFill>
                    <a:srgbClr val="FFFFFF"/>
                  </a:solidFill>
                  <a:latin typeface="Microsoft JhengHei"/>
                  <a:ea typeface="Microsoft JhengHei"/>
                  <a:cs typeface="Microsoft JhengHei"/>
                  <a:sym typeface="Microsoft JhengHei"/>
                </a:endParaRPr>
              </a:p>
            </p:txBody>
          </p:sp>
          <p:sp>
            <p:nvSpPr>
              <p:cNvPr id="293" name="Google Shape;293;p4"/>
              <p:cNvSpPr/>
              <p:nvPr/>
            </p:nvSpPr>
            <p:spPr>
              <a:xfrm>
                <a:off x="3608785" y="2840831"/>
                <a:ext cx="722709" cy="715566"/>
              </a:xfrm>
              <a:custGeom>
                <a:avLst/>
                <a:gdLst/>
                <a:ahLst/>
                <a:cxnLst/>
                <a:rect l="l" t="t" r="r" b="b"/>
                <a:pathLst>
                  <a:path w="964104" h="954564" extrusionOk="0">
                    <a:moveTo>
                      <a:pt x="707042" y="0"/>
                    </a:moveTo>
                    <a:lnTo>
                      <a:pt x="964104" y="445244"/>
                    </a:lnTo>
                    <a:lnTo>
                      <a:pt x="654177" y="954564"/>
                    </a:lnTo>
                    <a:lnTo>
                      <a:pt x="312945" y="908949"/>
                    </a:lnTo>
                    <a:lnTo>
                      <a:pt x="0" y="366913"/>
                    </a:lnTo>
                    <a:lnTo>
                      <a:pt x="126793" y="43340"/>
                    </a:lnTo>
                    <a:lnTo>
                      <a:pt x="70704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05</a:t>
                </a:r>
                <a:endParaRPr sz="2100" b="1" i="0" u="none" strike="noStrike" cap="none">
                  <a:solidFill>
                    <a:srgbClr val="FFFFFF"/>
                  </a:solidFill>
                  <a:latin typeface="Microsoft JhengHei"/>
                  <a:ea typeface="Microsoft JhengHei"/>
                  <a:cs typeface="Microsoft JhengHei"/>
                  <a:sym typeface="Microsoft JhengHei"/>
                </a:endParaRPr>
              </a:p>
            </p:txBody>
          </p:sp>
          <p:sp>
            <p:nvSpPr>
              <p:cNvPr id="294" name="Google Shape;294;p4"/>
              <p:cNvSpPr/>
              <p:nvPr/>
            </p:nvSpPr>
            <p:spPr>
              <a:xfrm>
                <a:off x="3606403" y="2094310"/>
                <a:ext cx="736997" cy="695325"/>
              </a:xfrm>
              <a:custGeom>
                <a:avLst/>
                <a:gdLst/>
                <a:ahLst/>
                <a:cxnLst/>
                <a:rect l="l" t="t" r="r" b="b"/>
                <a:pathLst>
                  <a:path w="984221" h="926084" extrusionOk="0">
                    <a:moveTo>
                      <a:pt x="656563" y="0"/>
                    </a:moveTo>
                    <a:lnTo>
                      <a:pt x="984221" y="480841"/>
                    </a:lnTo>
                    <a:lnTo>
                      <a:pt x="727160" y="926084"/>
                    </a:lnTo>
                    <a:lnTo>
                      <a:pt x="131113" y="912340"/>
                    </a:lnTo>
                    <a:lnTo>
                      <a:pt x="0" y="594016"/>
                    </a:lnTo>
                    <a:lnTo>
                      <a:pt x="312944" y="51981"/>
                    </a:lnTo>
                    <a:lnTo>
                      <a:pt x="656563"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06</a:t>
                </a:r>
                <a:endParaRPr sz="2100" b="1" i="0" u="none" strike="noStrike" cap="none">
                  <a:solidFill>
                    <a:srgbClr val="FFFFFF"/>
                  </a:solidFill>
                  <a:latin typeface="Microsoft JhengHei"/>
                  <a:ea typeface="Microsoft JhengHei"/>
                  <a:cs typeface="Microsoft JhengHei"/>
                  <a:sym typeface="Microsoft JhengHei"/>
                </a:endParaRPr>
              </a:p>
            </p:txBody>
          </p:sp>
          <p:sp>
            <p:nvSpPr>
              <p:cNvPr id="295" name="Google Shape;295;p4"/>
              <p:cNvSpPr/>
              <p:nvPr/>
            </p:nvSpPr>
            <p:spPr>
              <a:xfrm>
                <a:off x="4140994" y="2391967"/>
                <a:ext cx="867966" cy="867965"/>
              </a:xfrm>
              <a:prstGeom prst="ellipse">
                <a:avLst/>
              </a:prstGeom>
              <a:solidFill>
                <a:srgbClr val="FFFFFF"/>
              </a:solidFill>
              <a:ln>
                <a:noFill/>
              </a:ln>
            </p:spPr>
            <p:txBody>
              <a:bodyPr spcFirstLastPara="1" wrap="square" lIns="91425" tIns="45700" rIns="91425" bIns="45700" anchor="ctr" anchorCtr="0">
                <a:normAutofit/>
              </a:bodyPr>
              <a:lstStyle/>
              <a:p>
                <a:pPr marL="0" marR="0" lvl="0" indent="0" algn="just" rtl="0">
                  <a:lnSpc>
                    <a:spcPct val="120000"/>
                  </a:lnSpc>
                  <a:spcBef>
                    <a:spcPts val="0"/>
                  </a:spcBef>
                  <a:spcAft>
                    <a:spcPts val="0"/>
                  </a:spcAft>
                  <a:buClr>
                    <a:schemeClr val="dk1"/>
                  </a:buClr>
                  <a:buSzPts val="1200"/>
                  <a:buFont typeface="Arial"/>
                  <a:buNone/>
                </a:pPr>
                <a:endParaRPr sz="1200" b="1" i="0" u="none" strike="noStrike" cap="none">
                  <a:solidFill>
                    <a:srgbClr val="A5A5A5"/>
                  </a:solidFill>
                  <a:latin typeface="Microsoft JhengHei"/>
                  <a:ea typeface="Microsoft JhengHei"/>
                  <a:cs typeface="Microsoft JhengHei"/>
                  <a:sym typeface="Microsoft JhengHei"/>
                </a:endParaRPr>
              </a:p>
            </p:txBody>
          </p:sp>
        </p:grpSp>
        <p:grpSp>
          <p:nvGrpSpPr>
            <p:cNvPr id="296" name="Google Shape;296;p4"/>
            <p:cNvGrpSpPr/>
            <p:nvPr/>
          </p:nvGrpSpPr>
          <p:grpSpPr>
            <a:xfrm>
              <a:off x="8507726" y="1781570"/>
              <a:ext cx="3011174" cy="3802750"/>
              <a:chOff x="8507726" y="1781570"/>
              <a:chExt cx="3011174" cy="3802750"/>
            </a:xfrm>
          </p:grpSpPr>
          <p:grpSp>
            <p:nvGrpSpPr>
              <p:cNvPr id="297" name="Google Shape;297;p4"/>
              <p:cNvGrpSpPr/>
              <p:nvPr/>
            </p:nvGrpSpPr>
            <p:grpSpPr>
              <a:xfrm>
                <a:off x="8507726" y="1781570"/>
                <a:ext cx="3011174" cy="1017430"/>
                <a:chOff x="8661000" y="1781570"/>
                <a:chExt cx="2295000" cy="1017430"/>
              </a:xfrm>
            </p:grpSpPr>
            <p:sp>
              <p:nvSpPr>
                <p:cNvPr id="298" name="Google Shape;29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BD374A"/>
                    </a:buClr>
                    <a:buSzPts val="500"/>
                    <a:buFont typeface="Microsoft JhengHei"/>
                    <a:buNone/>
                  </a:pPr>
                  <a:r>
                    <a:rPr lang="zh-TW" sz="2000" b="1" i="0" u="none" strike="noStrike" cap="none">
                      <a:solidFill>
                        <a:srgbClr val="BD374A"/>
                      </a:solidFill>
                      <a:latin typeface="Microsoft JhengHei"/>
                      <a:ea typeface="Microsoft JhengHei"/>
                      <a:cs typeface="Microsoft JhengHei"/>
                      <a:sym typeface="Microsoft JhengHei"/>
                    </a:rPr>
                    <a:t>申請表一份</a:t>
                  </a:r>
                  <a:endParaRPr sz="2000" b="1" i="0" u="none" strike="noStrike" cap="none">
                    <a:solidFill>
                      <a:srgbClr val="BD374A"/>
                    </a:solidFill>
                    <a:latin typeface="Microsoft JhengHei"/>
                    <a:ea typeface="Microsoft JhengHei"/>
                    <a:cs typeface="Microsoft JhengHei"/>
                    <a:sym typeface="Microsoft JhengHei"/>
                  </a:endParaRPr>
                </a:p>
              </p:txBody>
            </p:sp>
            <p:sp>
              <p:nvSpPr>
                <p:cNvPr id="299" name="Google Shape;29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50000"/>
                    </a:lnSpc>
                    <a:spcBef>
                      <a:spcPts val="0"/>
                    </a:spcBef>
                    <a:spcAft>
                      <a:spcPts val="0"/>
                    </a:spcAft>
                    <a:buNone/>
                  </a:pPr>
                  <a:r>
                    <a:rPr lang="zh-TW" sz="1200" b="1" i="0" u="none" strike="noStrike" cap="none">
                      <a:solidFill>
                        <a:srgbClr val="000000"/>
                      </a:solidFill>
                      <a:latin typeface="Microsoft JhengHei"/>
                      <a:ea typeface="Microsoft JhengHei"/>
                      <a:cs typeface="Microsoft JhengHei"/>
                      <a:sym typeface="Microsoft JhengHei"/>
                    </a:rPr>
                    <a:t>請直接至學生系統填寫，並列印出來簽名，需系主任、院長和教務處之簽章</a:t>
                  </a:r>
                  <a:endParaRPr sz="1200" b="1" i="0" u="none" strike="noStrike" cap="none">
                    <a:solidFill>
                      <a:srgbClr val="000000"/>
                    </a:solidFill>
                    <a:latin typeface="Microsoft JhengHei"/>
                    <a:ea typeface="Microsoft JhengHei"/>
                    <a:cs typeface="Microsoft JhengHei"/>
                    <a:sym typeface="Microsoft JhengHei"/>
                  </a:endParaRPr>
                </a:p>
              </p:txBody>
            </p:sp>
          </p:grpSp>
          <p:grpSp>
            <p:nvGrpSpPr>
              <p:cNvPr id="300" name="Google Shape;300;p4"/>
              <p:cNvGrpSpPr/>
              <p:nvPr/>
            </p:nvGrpSpPr>
            <p:grpSpPr>
              <a:xfrm>
                <a:off x="8507726" y="3174230"/>
                <a:ext cx="3011174" cy="1017430"/>
                <a:chOff x="8661000" y="1781570"/>
                <a:chExt cx="2295000" cy="1017430"/>
              </a:xfrm>
            </p:grpSpPr>
            <p:sp>
              <p:nvSpPr>
                <p:cNvPr id="301" name="Google Shape;30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C00000"/>
                    </a:buClr>
                    <a:buSzPts val="500"/>
                    <a:buFont typeface="Microsoft JhengHei"/>
                    <a:buNone/>
                  </a:pPr>
                  <a:r>
                    <a:rPr lang="zh-TW" sz="2000" b="1" i="0" u="none" strike="noStrike" cap="none">
                      <a:solidFill>
                        <a:srgbClr val="C00000"/>
                      </a:solidFill>
                      <a:latin typeface="Microsoft JhengHei"/>
                      <a:ea typeface="Microsoft JhengHei"/>
                      <a:cs typeface="Microsoft JhengHei"/>
                      <a:sym typeface="Microsoft JhengHei"/>
                    </a:rPr>
                    <a:t>中文成績單一份</a:t>
                  </a:r>
                  <a:endParaRPr sz="2000" b="1" i="0" u="none" strike="noStrike" cap="none">
                    <a:solidFill>
                      <a:srgbClr val="C00000"/>
                    </a:solidFill>
                    <a:latin typeface="Microsoft JhengHei"/>
                    <a:ea typeface="Microsoft JhengHei"/>
                    <a:cs typeface="Microsoft JhengHei"/>
                    <a:sym typeface="Microsoft JhengHei"/>
                  </a:endParaRPr>
                </a:p>
              </p:txBody>
            </p:sp>
            <p:sp>
              <p:nvSpPr>
                <p:cNvPr id="302" name="Google Shape;302;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i="0" u="none" strike="noStrike" cap="none">
                      <a:solidFill>
                        <a:schemeClr val="dk1"/>
                      </a:solidFill>
                      <a:latin typeface="Microsoft JhengHei"/>
                      <a:ea typeface="Microsoft JhengHei"/>
                      <a:cs typeface="Microsoft JhengHei"/>
                      <a:sym typeface="Microsoft JhengHei"/>
                    </a:rPr>
                    <a:t>前一學期中文成績單一份(需顯示班級排名)</a:t>
                  </a:r>
                  <a:endParaRPr sz="1200" b="1">
                    <a:solidFill>
                      <a:schemeClr val="dk1"/>
                    </a:solidFill>
                    <a:latin typeface="Microsoft JhengHei"/>
                    <a:ea typeface="Microsoft JhengHei"/>
                    <a:cs typeface="Microsoft JhengHei"/>
                    <a:sym typeface="Microsoft JhengHei"/>
                  </a:endParaRPr>
                </a:p>
              </p:txBody>
            </p:sp>
          </p:grpSp>
          <p:grpSp>
            <p:nvGrpSpPr>
              <p:cNvPr id="303" name="Google Shape;303;p4"/>
              <p:cNvGrpSpPr/>
              <p:nvPr/>
            </p:nvGrpSpPr>
            <p:grpSpPr>
              <a:xfrm>
                <a:off x="8507726" y="4566890"/>
                <a:ext cx="3011174" cy="1017430"/>
                <a:chOff x="8661000" y="1781570"/>
                <a:chExt cx="2295000" cy="1017430"/>
              </a:xfrm>
            </p:grpSpPr>
            <p:sp>
              <p:nvSpPr>
                <p:cNvPr id="304" name="Google Shape;304;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外國交換:英文推薦信一封</a:t>
                  </a:r>
                  <a:endParaRPr sz="2000" b="1" i="0" u="none" strike="noStrike" cap="none">
                    <a:solidFill>
                      <a:srgbClr val="C00000"/>
                    </a:solidFill>
                    <a:latin typeface="Microsoft JhengHei"/>
                    <a:ea typeface="Microsoft JhengHei"/>
                    <a:cs typeface="Microsoft JhengHei"/>
                    <a:sym typeface="Microsoft JhengHei"/>
                  </a:endParaRPr>
                </a:p>
              </p:txBody>
            </p:sp>
            <p:sp>
              <p:nvSpPr>
                <p:cNvPr id="305" name="Google Shape;305;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None/>
                  </a:pPr>
                  <a:r>
                    <a:rPr lang="zh-TW" sz="1200" b="1">
                      <a:solidFill>
                        <a:schemeClr val="dk1"/>
                      </a:solidFill>
                      <a:latin typeface="Microsoft JhengHei"/>
                      <a:ea typeface="Microsoft JhengHei"/>
                      <a:cs typeface="Microsoft JhengHei"/>
                      <a:sym typeface="Microsoft JhengHei"/>
                    </a:rPr>
                    <a:t>(院長、系主任、導師及任課老師皆可)</a:t>
                  </a:r>
                  <a:endParaRPr sz="1200" b="1">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Clr>
                      <a:schemeClr val="dk1"/>
                    </a:buClr>
                    <a:buSzPts val="300"/>
                    <a:buFont typeface="Arial"/>
                    <a:buNone/>
                  </a:pPr>
                  <a:endParaRPr sz="1200" b="1" i="0" u="none" strike="noStrike" cap="none">
                    <a:solidFill>
                      <a:srgbClr val="000000"/>
                    </a:solidFill>
                    <a:latin typeface="Microsoft JhengHei"/>
                    <a:ea typeface="Microsoft JhengHei"/>
                    <a:cs typeface="Microsoft JhengHei"/>
                    <a:sym typeface="Microsoft JhengHei"/>
                  </a:endParaRPr>
                </a:p>
              </p:txBody>
            </p:sp>
          </p:grpSp>
        </p:grpSp>
        <p:grpSp>
          <p:nvGrpSpPr>
            <p:cNvPr id="306" name="Google Shape;306;p4"/>
            <p:cNvGrpSpPr/>
            <p:nvPr/>
          </p:nvGrpSpPr>
          <p:grpSpPr>
            <a:xfrm>
              <a:off x="660389" y="1781570"/>
              <a:ext cx="3545851" cy="4162030"/>
              <a:chOff x="8507715" y="1781570"/>
              <a:chExt cx="3545851" cy="4162030"/>
            </a:xfrm>
          </p:grpSpPr>
          <p:grpSp>
            <p:nvGrpSpPr>
              <p:cNvPr id="307" name="Google Shape;307;p4"/>
              <p:cNvGrpSpPr/>
              <p:nvPr/>
            </p:nvGrpSpPr>
            <p:grpSpPr>
              <a:xfrm>
                <a:off x="8507726" y="1781570"/>
                <a:ext cx="3011174" cy="1017430"/>
                <a:chOff x="8661000" y="1781570"/>
                <a:chExt cx="2295000" cy="1017430"/>
              </a:xfrm>
            </p:grpSpPr>
            <p:sp>
              <p:nvSpPr>
                <p:cNvPr id="308" name="Google Shape;30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09" name="Google Shape;30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(自我介紹、就讀科系、學習動機與目標等，至少一頁)</a:t>
                  </a:r>
                  <a:endParaRPr sz="1200" b="1">
                    <a:solidFill>
                      <a:schemeClr val="dk1"/>
                    </a:solidFill>
                    <a:latin typeface="Microsoft JhengHei"/>
                    <a:ea typeface="Microsoft JhengHei"/>
                    <a:cs typeface="Microsoft JhengHei"/>
                    <a:sym typeface="Microsoft JhengHei"/>
                  </a:endParaRPr>
                </a:p>
              </p:txBody>
            </p:sp>
          </p:grpSp>
          <p:grpSp>
            <p:nvGrpSpPr>
              <p:cNvPr id="310" name="Google Shape;310;p4"/>
              <p:cNvGrpSpPr/>
              <p:nvPr/>
            </p:nvGrpSpPr>
            <p:grpSpPr>
              <a:xfrm>
                <a:off x="8507715" y="3174230"/>
                <a:ext cx="3242621" cy="1017420"/>
                <a:chOff x="8660991" y="1781570"/>
                <a:chExt cx="2471400" cy="1017420"/>
              </a:xfrm>
            </p:grpSpPr>
            <p:sp>
              <p:nvSpPr>
                <p:cNvPr id="311" name="Google Shape;31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外語能力證明</a:t>
                  </a:r>
                  <a:endParaRPr sz="2000" b="1" i="0" u="none" strike="noStrike" cap="none">
                    <a:solidFill>
                      <a:srgbClr val="C00000"/>
                    </a:solidFill>
                    <a:latin typeface="Microsoft JhengHei"/>
                    <a:ea typeface="Microsoft JhengHei"/>
                    <a:cs typeface="Microsoft JhengHei"/>
                    <a:sym typeface="Microsoft JhengHei"/>
                  </a:endParaRPr>
                </a:p>
              </p:txBody>
            </p:sp>
            <p:sp>
              <p:nvSpPr>
                <p:cNvPr id="312" name="Google Shape;312;p4"/>
                <p:cNvSpPr txBox="1"/>
                <p:nvPr/>
              </p:nvSpPr>
              <p:spPr>
                <a:xfrm>
                  <a:off x="8660991" y="2174090"/>
                  <a:ext cx="2471400" cy="624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1.其他外語測驗成績證明文件</a:t>
                  </a:r>
                  <a:endParaRPr sz="1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2.本校EASY TEST 測驗，IBT托福模擬測驗</a:t>
                  </a:r>
                  <a:endParaRPr/>
                </a:p>
              </p:txBody>
            </p:sp>
          </p:grpSp>
          <p:sp>
            <p:nvSpPr>
              <p:cNvPr id="313" name="Google Shape;313;p4"/>
              <p:cNvSpPr txBox="1"/>
              <p:nvPr/>
            </p:nvSpPr>
            <p:spPr>
              <a:xfrm>
                <a:off x="8507726" y="4566890"/>
                <a:ext cx="3545840" cy="137671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70C0"/>
                  </a:buClr>
                  <a:buSzPts val="463"/>
                  <a:buFont typeface="Microsoft JhengHei"/>
                  <a:buNone/>
                </a:pPr>
                <a:r>
                  <a:rPr lang="zh-TW" sz="2000" b="1" i="0" u="none" strike="noStrike" cap="none">
                    <a:solidFill>
                      <a:srgbClr val="0070C0"/>
                    </a:solidFill>
                    <a:latin typeface="Microsoft JhengHei"/>
                    <a:ea typeface="Microsoft JhengHei"/>
                    <a:cs typeface="Microsoft JhengHei"/>
                    <a:sym typeface="Microsoft JhengHei"/>
                  </a:rPr>
                  <a:t>紙本跟線上皆須完成</a:t>
                </a:r>
                <a:endParaRPr sz="2000" b="1" i="0" u="none" strike="noStrike" cap="none">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a:t>
                </a:r>
                <a:r>
                  <a:rPr lang="zh-TW" sz="2000" b="1" i="0" u="none" strike="noStrike">
                    <a:solidFill>
                      <a:schemeClr val="accent1"/>
                    </a:solidFill>
                    <a:latin typeface="Microsoft JhengHei"/>
                    <a:ea typeface="Microsoft JhengHei"/>
                    <a:cs typeface="Microsoft JhengHei"/>
                    <a:sym typeface="Microsoft JhengHei"/>
                  </a:rPr>
                  <a:t>非必要文件-</a:t>
                </a:r>
                <a:endParaRPr/>
              </a:p>
              <a:p>
                <a:pPr marL="0" marR="0" lvl="0" indent="0" algn="l" rtl="0">
                  <a:lnSpc>
                    <a:spcPct val="100000"/>
                  </a:lnSpc>
                  <a:spcBef>
                    <a:spcPts val="0"/>
                  </a:spcBef>
                  <a:spcAft>
                    <a:spcPts val="0"/>
                  </a:spcAft>
                  <a:buClr>
                    <a:schemeClr val="accent1"/>
                  </a:buClr>
                  <a:buSzPts val="463"/>
                  <a:buFont typeface="Microsoft JhengHei"/>
                  <a:buNone/>
                </a:pPr>
                <a:r>
                  <a:rPr lang="zh-TW" sz="2000" b="1" i="0" u="none" strike="noStrike">
                    <a:solidFill>
                      <a:schemeClr val="accent1"/>
                    </a:solidFill>
                    <a:latin typeface="Microsoft JhengHei"/>
                    <a:ea typeface="Microsoft JhengHei"/>
                    <a:cs typeface="Microsoft JhengHei"/>
                    <a:sym typeface="Microsoft JhengHei"/>
                  </a:rPr>
                  <a:t>其他有利審查文件</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繁</a:t>
                </a:r>
                <a:r>
                  <a:rPr lang="zh-TW" sz="2000" b="1" i="0" u="none" strike="noStrike">
                    <a:solidFill>
                      <a:schemeClr val="accent1"/>
                    </a:solidFill>
                    <a:latin typeface="Microsoft JhengHei"/>
                    <a:ea typeface="Microsoft JhengHei"/>
                    <a:cs typeface="Microsoft JhengHei"/>
                    <a:sym typeface="Microsoft JhengHei"/>
                  </a:rPr>
                  <a:t>星推薦入學</a:t>
                </a:r>
                <a:r>
                  <a:rPr lang="zh-TW" sz="2000" b="1">
                    <a:solidFill>
                      <a:schemeClr val="accent1"/>
                    </a:solidFill>
                    <a:latin typeface="Microsoft JhengHei"/>
                    <a:ea typeface="Microsoft JhengHei"/>
                    <a:cs typeface="Microsoft JhengHei"/>
                    <a:sym typeface="Microsoft JhengHei"/>
                  </a:rPr>
                  <a:t>錄取通知書影本</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i="0" u="none" strike="noStrike" cap="none">
                  <a:solidFill>
                    <a:srgbClr val="0070C0"/>
                  </a:solidFill>
                  <a:latin typeface="Microsoft JhengHei"/>
                  <a:ea typeface="Microsoft JhengHei"/>
                  <a:cs typeface="Microsoft JhengHei"/>
                  <a:sym typeface="Microsoft JhengHei"/>
                </a:endParaRPr>
              </a:p>
            </p:txBody>
          </p:sp>
        </p:grpSp>
      </p:grpSp>
      <p:sp>
        <p:nvSpPr>
          <p:cNvPr id="314" name="Google Shape;314;p4"/>
          <p:cNvSpPr txBox="1"/>
          <p:nvPr/>
        </p:nvSpPr>
        <p:spPr>
          <a:xfrm>
            <a:off x="660400" y="1497256"/>
            <a:ext cx="3011174"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15" name="Google Shape;315;p4"/>
          <p:cNvSpPr txBox="1"/>
          <p:nvPr/>
        </p:nvSpPr>
        <p:spPr>
          <a:xfrm>
            <a:off x="8507726" y="4239613"/>
            <a:ext cx="3011174"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中國交換:中文推薦信一封</a:t>
            </a:r>
            <a:endParaRPr sz="2000" b="1" i="0" u="none" strike="noStrike" cap="none">
              <a:solidFill>
                <a:srgbClr val="C00000"/>
              </a:solidFill>
              <a:latin typeface="Microsoft JhengHei"/>
              <a:ea typeface="Microsoft JhengHei"/>
              <a:cs typeface="Microsoft JhengHei"/>
              <a:sym typeface="Microsoft JhengHe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報名程序</a:t>
            </a:r>
            <a:endParaRPr>
              <a:latin typeface="Microsoft JhengHei"/>
              <a:ea typeface="Microsoft JhengHei"/>
              <a:cs typeface="Microsoft JhengHei"/>
              <a:sym typeface="Microsoft JhengHei"/>
            </a:endParaRPr>
          </a:p>
        </p:txBody>
      </p:sp>
      <p:sp>
        <p:nvSpPr>
          <p:cNvPr id="322" name="Google Shape;322;p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5</a:t>
            </a:fld>
            <a:endParaRPr>
              <a:latin typeface="Microsoft JhengHei"/>
              <a:ea typeface="Microsoft JhengHei"/>
              <a:cs typeface="Microsoft JhengHei"/>
              <a:sym typeface="Microsoft JhengHei"/>
            </a:endParaRPr>
          </a:p>
        </p:txBody>
      </p:sp>
      <p:grpSp>
        <p:nvGrpSpPr>
          <p:cNvPr id="323" name="Google Shape;323;p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5262" y="1285923"/>
            <a:ext cx="11054505" cy="5050869"/>
            <a:chOff x="805262" y="1285923"/>
            <a:chExt cx="11054505" cy="5050869"/>
          </a:xfrm>
        </p:grpSpPr>
        <p:grpSp>
          <p:nvGrpSpPr>
            <p:cNvPr id="324" name="Google Shape;324;p5"/>
            <p:cNvGrpSpPr/>
            <p:nvPr/>
          </p:nvGrpSpPr>
          <p:grpSpPr>
            <a:xfrm>
              <a:off x="4428052" y="1962568"/>
              <a:ext cx="3335896" cy="3335897"/>
              <a:chOff x="2478354" y="1962568"/>
              <a:chExt cx="3335896" cy="3335897"/>
            </a:xfrm>
          </p:grpSpPr>
          <p:sp>
            <p:nvSpPr>
              <p:cNvPr id="325" name="Google Shape;325;p5"/>
              <p:cNvSpPr/>
              <p:nvPr/>
            </p:nvSpPr>
            <p:spPr>
              <a:xfrm>
                <a:off x="2478354" y="1962568"/>
                <a:ext cx="3335896" cy="333589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6" name="Google Shape;326;p5"/>
              <p:cNvSpPr/>
              <p:nvPr/>
            </p:nvSpPr>
            <p:spPr>
              <a:xfrm>
                <a:off x="2676982" y="2161197"/>
                <a:ext cx="2938660" cy="293866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nvGrpSpPr>
              <p:cNvPr id="327" name="Google Shape;327;p5"/>
              <p:cNvGrpSpPr/>
              <p:nvPr/>
            </p:nvGrpSpPr>
            <p:grpSpPr>
              <a:xfrm>
                <a:off x="2747626" y="2419694"/>
                <a:ext cx="2795748" cy="2368216"/>
                <a:chOff x="2884" y="1335"/>
                <a:chExt cx="1916" cy="1623"/>
              </a:xfrm>
            </p:grpSpPr>
            <p:sp>
              <p:nvSpPr>
                <p:cNvPr id="328" name="Google Shape;328;p5"/>
                <p:cNvSpPr/>
                <p:nvPr/>
              </p:nvSpPr>
              <p:spPr>
                <a:xfrm>
                  <a:off x="3818" y="1613"/>
                  <a:ext cx="982" cy="1345"/>
                </a:xfrm>
                <a:custGeom>
                  <a:avLst/>
                  <a:gdLst/>
                  <a:ahLst/>
                  <a:cxnLst/>
                  <a:rect l="l" t="t" r="r" b="b"/>
                  <a:pathLst>
                    <a:path w="472" h="647" extrusionOk="0">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9" name="Google Shape;329;p5"/>
                <p:cNvSpPr/>
                <p:nvPr/>
              </p:nvSpPr>
              <p:spPr>
                <a:xfrm>
                  <a:off x="3054" y="2426"/>
                  <a:ext cx="467" cy="526"/>
                </a:xfrm>
                <a:custGeom>
                  <a:avLst/>
                  <a:gdLst/>
                  <a:ahLst/>
                  <a:cxnLst/>
                  <a:rect l="l" t="t" r="r" b="b"/>
                  <a:pathLst>
                    <a:path w="224" h="253" extrusionOk="0">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0" name="Google Shape;330;p5"/>
                <p:cNvSpPr/>
                <p:nvPr/>
              </p:nvSpPr>
              <p:spPr>
                <a:xfrm>
                  <a:off x="2884" y="1775"/>
                  <a:ext cx="443" cy="684"/>
                </a:xfrm>
                <a:custGeom>
                  <a:avLst/>
                  <a:gdLst/>
                  <a:ahLst/>
                  <a:cxnLst/>
                  <a:rect l="l" t="t" r="r" b="b"/>
                  <a:pathLst>
                    <a:path w="213" h="329" extrusionOk="0">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1" name="Google Shape;331;p5"/>
                <p:cNvSpPr/>
                <p:nvPr/>
              </p:nvSpPr>
              <p:spPr>
                <a:xfrm>
                  <a:off x="3335" y="1335"/>
                  <a:ext cx="560" cy="395"/>
                </a:xfrm>
                <a:custGeom>
                  <a:avLst/>
                  <a:gdLst/>
                  <a:ahLst/>
                  <a:cxnLst/>
                  <a:rect l="l" t="t" r="r" b="b"/>
                  <a:pathLst>
                    <a:path w="269" h="190" extrusionOk="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2" name="Google Shape;332;p5"/>
                <p:cNvSpPr/>
                <p:nvPr/>
              </p:nvSpPr>
              <p:spPr>
                <a:xfrm>
                  <a:off x="2977" y="1584"/>
                  <a:ext cx="302" cy="196"/>
                </a:xfrm>
                <a:custGeom>
                  <a:avLst/>
                  <a:gdLst/>
                  <a:ahLst/>
                  <a:cxnLst/>
                  <a:rect l="l" t="t" r="r" b="b"/>
                  <a:pathLst>
                    <a:path w="145" h="94" extrusionOk="0">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3" name="Google Shape;333;p5"/>
                <p:cNvSpPr/>
                <p:nvPr/>
              </p:nvSpPr>
              <p:spPr>
                <a:xfrm>
                  <a:off x="3891" y="1817"/>
                  <a:ext cx="91" cy="100"/>
                </a:xfrm>
                <a:custGeom>
                  <a:avLst/>
                  <a:gdLst/>
                  <a:ahLst/>
                  <a:cxnLst/>
                  <a:rect l="l" t="t" r="r" b="b"/>
                  <a:pathLst>
                    <a:path w="44" h="48" extrusionOk="0">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4" name="Google Shape;334;p5"/>
                <p:cNvSpPr/>
                <p:nvPr/>
              </p:nvSpPr>
              <p:spPr>
                <a:xfrm>
                  <a:off x="4382" y="2713"/>
                  <a:ext cx="79" cy="122"/>
                </a:xfrm>
                <a:custGeom>
                  <a:avLst/>
                  <a:gdLst/>
                  <a:ahLst/>
                  <a:cxnLst/>
                  <a:rect l="l" t="t" r="r" b="b"/>
                  <a:pathLst>
                    <a:path w="38" h="59" extrusionOk="0">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5" name="Google Shape;335;p5"/>
                <p:cNvSpPr/>
                <p:nvPr/>
              </p:nvSpPr>
              <p:spPr>
                <a:xfrm>
                  <a:off x="3768" y="1688"/>
                  <a:ext cx="88" cy="38"/>
                </a:xfrm>
                <a:custGeom>
                  <a:avLst/>
                  <a:gdLst/>
                  <a:ahLst/>
                  <a:cxnLst/>
                  <a:rect l="l" t="t" r="r" b="b"/>
                  <a:pathLst>
                    <a:path w="42" h="18" extrusionOk="0">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6" name="Google Shape;336;p5"/>
                <p:cNvSpPr/>
                <p:nvPr/>
              </p:nvSpPr>
              <p:spPr>
                <a:xfrm>
                  <a:off x="4101" y="1447"/>
                  <a:ext cx="65" cy="58"/>
                </a:xfrm>
                <a:custGeom>
                  <a:avLst/>
                  <a:gdLst/>
                  <a:ahLst/>
                  <a:cxnLst/>
                  <a:rect l="l" t="t" r="r" b="b"/>
                  <a:pathLst>
                    <a:path w="31" h="28" extrusionOk="0">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7" name="Google Shape;337;p5"/>
                <p:cNvSpPr/>
                <p:nvPr/>
              </p:nvSpPr>
              <p:spPr>
                <a:xfrm>
                  <a:off x="3196" y="1401"/>
                  <a:ext cx="89" cy="63"/>
                </a:xfrm>
                <a:custGeom>
                  <a:avLst/>
                  <a:gdLst/>
                  <a:ahLst/>
                  <a:cxnLst/>
                  <a:rect l="l" t="t" r="r" b="b"/>
                  <a:pathLst>
                    <a:path w="43" h="30" extrusionOk="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8" name="Google Shape;338;p5"/>
                <p:cNvSpPr/>
                <p:nvPr/>
              </p:nvSpPr>
              <p:spPr>
                <a:xfrm>
                  <a:off x="4492" y="1528"/>
                  <a:ext cx="69" cy="85"/>
                </a:xfrm>
                <a:custGeom>
                  <a:avLst/>
                  <a:gdLst/>
                  <a:ahLst/>
                  <a:cxnLst/>
                  <a:rect l="l" t="t" r="r" b="b"/>
                  <a:pathLst>
                    <a:path w="33" h="41" extrusionOk="0">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9" name="Google Shape;339;p5"/>
                <p:cNvSpPr/>
                <p:nvPr/>
              </p:nvSpPr>
              <p:spPr>
                <a:xfrm>
                  <a:off x="3104" y="2299"/>
                  <a:ext cx="44" cy="36"/>
                </a:xfrm>
                <a:custGeom>
                  <a:avLst/>
                  <a:gdLst/>
                  <a:ahLst/>
                  <a:cxnLst/>
                  <a:rect l="l" t="t" r="r" b="b"/>
                  <a:pathLst>
                    <a:path w="21" h="17" extrusionOk="0">
                      <a:moveTo>
                        <a:pt x="21" y="16"/>
                      </a:moveTo>
                      <a:cubicBezTo>
                        <a:pt x="9" y="17"/>
                        <a:pt x="6" y="7"/>
                        <a:pt x="0" y="1"/>
                      </a:cubicBezTo>
                      <a:cubicBezTo>
                        <a:pt x="11" y="0"/>
                        <a:pt x="12" y="13"/>
                        <a:pt x="21" y="16"/>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40" name="Google Shape;340;p5"/>
                <p:cNvSpPr/>
                <p:nvPr/>
              </p:nvSpPr>
              <p:spPr>
                <a:xfrm>
                  <a:off x="3177" y="2349"/>
                  <a:ext cx="29" cy="17"/>
                </a:xfrm>
                <a:custGeom>
                  <a:avLst/>
                  <a:gdLst/>
                  <a:ahLst/>
                  <a:cxnLst/>
                  <a:rect l="l" t="t" r="r" b="b"/>
                  <a:pathLst>
                    <a:path w="14" h="8" extrusionOk="0">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grpSp>
        <p:sp>
          <p:nvSpPr>
            <p:cNvPr id="341" name="Google Shape;341;p5"/>
            <p:cNvSpPr/>
            <p:nvPr/>
          </p:nvSpPr>
          <p:spPr>
            <a:xfrm>
              <a:off x="805262" y="1647376"/>
              <a:ext cx="3892062" cy="969393"/>
            </a:xfrm>
            <a:prstGeom prst="rect">
              <a:avLst/>
            </a:prstGeom>
            <a:noFill/>
            <a:ln>
              <a:noFill/>
            </a:ln>
          </p:spPr>
          <p:txBody>
            <a:bodyPr spcFirstLastPara="1" wrap="square" lIns="90000" tIns="46800" rIns="90000" bIns="46800" anchor="t" anchorCtr="0">
              <a:noAutofit/>
            </a:bodyPr>
            <a:lstStyle/>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年0</a:t>
              </a:r>
              <a:r>
                <a:rPr lang="en-US" altLang="zh-TW" sz="3200" dirty="0">
                  <a:solidFill>
                    <a:schemeClr val="dk1"/>
                  </a:solidFill>
                  <a:latin typeface="Microsoft JhengHei"/>
                  <a:ea typeface="Microsoft JhengHei"/>
                  <a:cs typeface="Microsoft JhengHei"/>
                  <a:sym typeface="Microsoft JhengHei"/>
                </a:rPr>
                <a:t>3</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04</a:t>
              </a:r>
              <a:r>
                <a:rPr lang="zh-TW" sz="3200" dirty="0">
                  <a:solidFill>
                    <a:schemeClr val="dk1"/>
                  </a:solidFill>
                  <a:latin typeface="Microsoft JhengHei"/>
                  <a:ea typeface="Microsoft JhengHei"/>
                  <a:cs typeface="Microsoft JhengHei"/>
                  <a:sym typeface="Microsoft JhengHei"/>
                </a:rPr>
                <a:t>日至202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a:t>
              </a:r>
              <a:r>
                <a:rPr lang="en-US" altLang="zh-TW" sz="3200" dirty="0">
                  <a:solidFill>
                    <a:schemeClr val="dk1"/>
                  </a:solidFill>
                  <a:latin typeface="Microsoft JhengHei"/>
                  <a:ea typeface="Microsoft JhengHei"/>
                  <a:cs typeface="Microsoft JhengHei"/>
                  <a:sym typeface="Microsoft JhengHei"/>
                </a:rPr>
                <a:t>03</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13</a:t>
              </a:r>
              <a:r>
                <a:rPr lang="zh-TW" sz="3200" dirty="0">
                  <a:solidFill>
                    <a:schemeClr val="dk1"/>
                  </a:solidFill>
                  <a:latin typeface="Microsoft JhengHei"/>
                  <a:ea typeface="Microsoft JhengHei"/>
                  <a:cs typeface="Microsoft JhengHei"/>
                  <a:sym typeface="Microsoft JhengHei"/>
                </a:rPr>
                <a:t>日完成線上資料填寫 。</a:t>
              </a:r>
              <a:endParaRPr sz="3200" dirty="0">
                <a:solidFill>
                  <a:schemeClr val="dk1"/>
                </a:solidFill>
                <a:latin typeface="Microsoft JhengHei"/>
                <a:ea typeface="Microsoft JhengHei"/>
                <a:cs typeface="Microsoft JhengHei"/>
                <a:sym typeface="Microsoft JhengHei"/>
              </a:endParaRPr>
            </a:p>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線上填寫網址請至學生系統</a:t>
              </a:r>
              <a:endParaRPr sz="3200" dirty="0">
                <a:solidFill>
                  <a:schemeClr val="dk1"/>
                </a:solidFill>
                <a:latin typeface="Microsoft JhengHei"/>
                <a:ea typeface="Microsoft JhengHei"/>
                <a:cs typeface="Microsoft JhengHei"/>
                <a:sym typeface="Microsoft JhengHei"/>
              </a:endParaRPr>
            </a:p>
            <a:p>
              <a:pPr marL="171450" marR="0" lvl="0" indent="0" algn="l" rtl="0">
                <a:lnSpc>
                  <a:spcPct val="150000"/>
                </a:lnSpc>
                <a:spcBef>
                  <a:spcPts val="0"/>
                </a:spcBef>
                <a:spcAft>
                  <a:spcPts val="0"/>
                </a:spcAft>
                <a:buClr>
                  <a:schemeClr val="dk1"/>
                </a:buClr>
                <a:buSzPts val="3200"/>
                <a:buFont typeface="Arial"/>
                <a:buNone/>
              </a:pPr>
              <a:endParaRPr sz="3200" dirty="0">
                <a:solidFill>
                  <a:schemeClr val="dk1"/>
                </a:solidFill>
                <a:latin typeface="Microsoft JhengHei"/>
                <a:ea typeface="Microsoft JhengHei"/>
                <a:cs typeface="Microsoft JhengHei"/>
                <a:sym typeface="Microsoft JhengHei"/>
              </a:endParaRPr>
            </a:p>
          </p:txBody>
        </p:sp>
        <p:sp>
          <p:nvSpPr>
            <p:cNvPr id="342" name="Google Shape;342;p5"/>
            <p:cNvSpPr txBox="1"/>
            <p:nvPr/>
          </p:nvSpPr>
          <p:spPr>
            <a:xfrm>
              <a:off x="805262" y="1292465"/>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01.步驟一</a:t>
              </a:r>
              <a:endParaRPr sz="1800" b="1">
                <a:solidFill>
                  <a:schemeClr val="dk1"/>
                </a:solidFill>
                <a:latin typeface="Microsoft JhengHei"/>
                <a:ea typeface="Microsoft JhengHei"/>
                <a:cs typeface="Microsoft JhengHei"/>
                <a:sym typeface="Microsoft JhengHei"/>
              </a:endParaRPr>
            </a:p>
          </p:txBody>
        </p:sp>
        <p:sp>
          <p:nvSpPr>
            <p:cNvPr id="343" name="Google Shape;343;p5"/>
            <p:cNvSpPr/>
            <p:nvPr/>
          </p:nvSpPr>
          <p:spPr>
            <a:xfrm>
              <a:off x="7899284" y="1698802"/>
              <a:ext cx="3960483" cy="3089107"/>
            </a:xfrm>
            <a:prstGeom prst="rect">
              <a:avLst/>
            </a:prstGeom>
            <a:noFill/>
            <a:ln>
              <a:noFill/>
            </a:ln>
          </p:spPr>
          <p:txBody>
            <a:bodyPr spcFirstLastPara="1" wrap="square" lIns="90000" tIns="46800" rIns="90000" bIns="46800" anchor="t" anchorCtr="0">
              <a:normAutofit/>
            </a:bodyPr>
            <a:lstStyle/>
            <a:p>
              <a:pPr marL="0" marR="0" lvl="0" indent="0" algn="l" rtl="0">
                <a:spcBef>
                  <a:spcPts val="0"/>
                </a:spcBef>
                <a:spcAft>
                  <a:spcPts val="0"/>
                </a:spcAft>
                <a:buNone/>
              </a:pPr>
              <a:r>
                <a:rPr lang="zh-TW" sz="3237" dirty="0">
                  <a:solidFill>
                    <a:schemeClr val="dk1"/>
                  </a:solidFill>
                  <a:latin typeface="Microsoft JhengHei"/>
                  <a:ea typeface="Microsoft JhengHei"/>
                  <a:cs typeface="Microsoft JhengHei"/>
                  <a:sym typeface="Microsoft JhengHei"/>
                </a:rPr>
                <a:t>202</a:t>
              </a:r>
              <a:r>
                <a:rPr lang="en-US" altLang="zh-TW" sz="3237" dirty="0">
                  <a:solidFill>
                    <a:schemeClr val="dk1"/>
                  </a:solidFill>
                  <a:latin typeface="Microsoft JhengHei"/>
                  <a:ea typeface="Microsoft JhengHei"/>
                  <a:cs typeface="Microsoft JhengHei"/>
                  <a:sym typeface="Microsoft JhengHei"/>
                </a:rPr>
                <a:t>6</a:t>
              </a:r>
              <a:r>
                <a:rPr lang="zh-TW" sz="3237" dirty="0">
                  <a:solidFill>
                    <a:schemeClr val="dk1"/>
                  </a:solidFill>
                  <a:latin typeface="Microsoft JhengHei"/>
                  <a:ea typeface="Microsoft JhengHei"/>
                  <a:cs typeface="Microsoft JhengHei"/>
                  <a:sym typeface="Microsoft JhengHei"/>
                </a:rPr>
                <a:t>年0</a:t>
              </a:r>
              <a:r>
                <a:rPr lang="en-US" altLang="zh-TW" sz="3237" dirty="0">
                  <a:solidFill>
                    <a:schemeClr val="dk1"/>
                  </a:solidFill>
                  <a:latin typeface="Microsoft JhengHei"/>
                  <a:ea typeface="Microsoft JhengHei"/>
                  <a:cs typeface="Microsoft JhengHei"/>
                  <a:sym typeface="Microsoft JhengHei"/>
                </a:rPr>
                <a:t>3</a:t>
              </a:r>
              <a:r>
                <a:rPr lang="zh-TW" sz="3237" dirty="0">
                  <a:solidFill>
                    <a:schemeClr val="dk1"/>
                  </a:solidFill>
                  <a:latin typeface="Microsoft JhengHei"/>
                  <a:ea typeface="Microsoft JhengHei"/>
                  <a:cs typeface="Microsoft JhengHei"/>
                  <a:sym typeface="Microsoft JhengHei"/>
                </a:rPr>
                <a:t>月</a:t>
              </a:r>
              <a:r>
                <a:rPr lang="en-US" altLang="zh-TW" sz="3237" dirty="0">
                  <a:solidFill>
                    <a:schemeClr val="dk1"/>
                  </a:solidFill>
                  <a:latin typeface="Microsoft JhengHei"/>
                  <a:ea typeface="Microsoft JhengHei"/>
                  <a:cs typeface="Microsoft JhengHei"/>
                  <a:sym typeface="Microsoft JhengHei"/>
                </a:rPr>
                <a:t>04</a:t>
              </a:r>
              <a:r>
                <a:rPr lang="zh-TW" sz="3237" dirty="0">
                  <a:solidFill>
                    <a:schemeClr val="dk1"/>
                  </a:solidFill>
                  <a:latin typeface="Microsoft JhengHei"/>
                  <a:ea typeface="Microsoft JhengHei"/>
                  <a:cs typeface="Microsoft JhengHei"/>
                  <a:sym typeface="Microsoft JhengHei"/>
                </a:rPr>
                <a:t>日至</a:t>
              </a:r>
              <a:endParaRPr sz="3237"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202</a:t>
              </a:r>
              <a:r>
                <a:rPr lang="en-US" altLang="zh-TW" sz="3237" dirty="0">
                  <a:solidFill>
                    <a:schemeClr val="dk1"/>
                  </a:solidFill>
                  <a:highlight>
                    <a:srgbClr val="FFFF00"/>
                  </a:highlight>
                  <a:latin typeface="Microsoft JhengHei"/>
                  <a:ea typeface="Microsoft JhengHei"/>
                  <a:cs typeface="Microsoft JhengHei"/>
                  <a:sym typeface="Microsoft JhengHei"/>
                </a:rPr>
                <a:t>6</a:t>
              </a:r>
              <a:r>
                <a:rPr lang="zh-TW" sz="3237" dirty="0">
                  <a:solidFill>
                    <a:schemeClr val="dk1"/>
                  </a:solidFill>
                  <a:highlight>
                    <a:srgbClr val="FFFF00"/>
                  </a:highlight>
                  <a:latin typeface="Microsoft JhengHei"/>
                  <a:ea typeface="Microsoft JhengHei"/>
                  <a:cs typeface="Microsoft JhengHei"/>
                  <a:sym typeface="Microsoft JhengHei"/>
                </a:rPr>
                <a:t>年</a:t>
              </a:r>
              <a:r>
                <a:rPr lang="en-US" altLang="zh-TW" sz="3237" dirty="0">
                  <a:solidFill>
                    <a:schemeClr val="dk1"/>
                  </a:solidFill>
                  <a:highlight>
                    <a:srgbClr val="FFFF00"/>
                  </a:highlight>
                  <a:latin typeface="Microsoft JhengHei"/>
                  <a:ea typeface="Microsoft JhengHei"/>
                  <a:cs typeface="Microsoft JhengHei"/>
                  <a:sym typeface="Microsoft JhengHei"/>
                </a:rPr>
                <a:t>03</a:t>
              </a:r>
              <a:r>
                <a:rPr lang="zh-TW" sz="3237" dirty="0">
                  <a:solidFill>
                    <a:schemeClr val="dk1"/>
                  </a:solidFill>
                  <a:highlight>
                    <a:srgbClr val="FFFF00"/>
                  </a:highlight>
                  <a:latin typeface="Microsoft JhengHei"/>
                  <a:ea typeface="Microsoft JhengHei"/>
                  <a:cs typeface="Microsoft JhengHei"/>
                  <a:sym typeface="Microsoft JhengHei"/>
                </a:rPr>
                <a:t>月</a:t>
              </a:r>
              <a:r>
                <a:rPr lang="en-US" altLang="zh-TW" sz="3237" dirty="0">
                  <a:solidFill>
                    <a:schemeClr val="dk1"/>
                  </a:solidFill>
                  <a:highlight>
                    <a:srgbClr val="FFFF00"/>
                  </a:highlight>
                  <a:latin typeface="Microsoft JhengHei"/>
                  <a:ea typeface="Microsoft JhengHei"/>
                  <a:cs typeface="Microsoft JhengHei"/>
                  <a:sym typeface="Microsoft JhengHei"/>
                </a:rPr>
                <a:t>13</a:t>
              </a:r>
              <a:r>
                <a:rPr lang="zh-TW" sz="3237" dirty="0">
                  <a:solidFill>
                    <a:schemeClr val="dk1"/>
                  </a:solidFill>
                  <a:highlight>
                    <a:srgbClr val="FFFF00"/>
                  </a:highlight>
                  <a:latin typeface="Microsoft JhengHei"/>
                  <a:ea typeface="Microsoft JhengHei"/>
                  <a:cs typeface="Microsoft JhengHei"/>
                  <a:sym typeface="Microsoft JhengHei"/>
                </a:rPr>
                <a:t>日於</a:t>
              </a:r>
              <a:endParaRPr sz="3237" dirty="0">
                <a:solidFill>
                  <a:schemeClr val="dk1"/>
                </a:solidFill>
                <a:highlight>
                  <a:srgbClr val="FFFF00"/>
                </a:highlight>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上班時間(8:30-17:00)</a:t>
              </a:r>
              <a:r>
                <a:rPr lang="zh-TW" sz="3237" dirty="0">
                  <a:solidFill>
                    <a:schemeClr val="dk1"/>
                  </a:solidFill>
                  <a:latin typeface="Microsoft JhengHei"/>
                  <a:ea typeface="Microsoft JhengHei"/>
                  <a:cs typeface="Microsoft JhengHei"/>
                  <a:sym typeface="Microsoft JhengHei"/>
                </a:rPr>
                <a:t>繳交書面文件送至國際處。</a:t>
              </a:r>
              <a:endParaRPr sz="3237" dirty="0">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None/>
              </a:pPr>
              <a:endParaRPr sz="925" dirty="0">
                <a:solidFill>
                  <a:schemeClr val="dk1"/>
                </a:solidFill>
                <a:latin typeface="Microsoft JhengHei"/>
                <a:ea typeface="Microsoft JhengHei"/>
                <a:cs typeface="Microsoft JhengHei"/>
                <a:sym typeface="Microsoft JhengHei"/>
              </a:endParaRPr>
            </a:p>
          </p:txBody>
        </p:sp>
        <p:sp>
          <p:nvSpPr>
            <p:cNvPr id="344" name="Google Shape;344;p5"/>
            <p:cNvSpPr txBox="1"/>
            <p:nvPr/>
          </p:nvSpPr>
          <p:spPr>
            <a:xfrm>
              <a:off x="7763948" y="1285923"/>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02.步驟二</a:t>
              </a:r>
              <a:endParaRPr sz="1800" b="1">
                <a:solidFill>
                  <a:schemeClr val="dk1"/>
                </a:solidFill>
                <a:latin typeface="Microsoft JhengHei"/>
                <a:ea typeface="Microsoft JhengHei"/>
                <a:cs typeface="Microsoft JhengHei"/>
                <a:sym typeface="Microsoft JhengHei"/>
              </a:endParaRPr>
            </a:p>
          </p:txBody>
        </p:sp>
        <p:sp>
          <p:nvSpPr>
            <p:cNvPr id="345" name="Google Shape;345;p5"/>
            <p:cNvSpPr/>
            <p:nvPr/>
          </p:nvSpPr>
          <p:spPr>
            <a:xfrm>
              <a:off x="7899285" y="5174232"/>
              <a:ext cx="3960482" cy="1162560"/>
            </a:xfrm>
            <a:prstGeom prst="rect">
              <a:avLst/>
            </a:prstGeom>
            <a:noFill/>
            <a:ln>
              <a:noFill/>
            </a:ln>
          </p:spPr>
          <p:txBody>
            <a:bodyPr spcFirstLastPara="1" wrap="square" lIns="90000" tIns="46800" rIns="90000" bIns="46800" anchor="t" anchorCtr="0">
              <a:normAutofit/>
            </a:bodyPr>
            <a:lstStyle/>
            <a:p>
              <a:pPr marL="0" marR="0" lvl="0" indent="0" algn="l" rtl="0">
                <a:lnSpc>
                  <a:spcPct val="140000"/>
                </a:lnSpc>
                <a:spcBef>
                  <a:spcPts val="0"/>
                </a:spcBef>
                <a:spcAft>
                  <a:spcPts val="0"/>
                </a:spcAft>
                <a:buNone/>
              </a:pPr>
              <a:r>
                <a:rPr lang="zh-TW" sz="1615" b="1" dirty="0">
                  <a:solidFill>
                    <a:srgbClr val="FF0000"/>
                  </a:solidFill>
                  <a:latin typeface="Microsoft JhengHei"/>
                  <a:ea typeface="Microsoft JhengHei"/>
                  <a:cs typeface="Microsoft JhengHei"/>
                  <a:sym typeface="Microsoft JhengHei"/>
                </a:rPr>
                <a:t>請注意繳件時間，提早辦理，可能遇上系助或院秘請假等等情況，若逾期或資料不全，於截止日後將不予受理!!!</a:t>
              </a:r>
              <a:endParaRPr sz="850" b="1" dirty="0">
                <a:solidFill>
                  <a:srgbClr val="FF0000"/>
                </a:solidFill>
                <a:latin typeface="Microsoft JhengHei"/>
                <a:ea typeface="Microsoft JhengHei"/>
                <a:cs typeface="Microsoft JhengHei"/>
                <a:sym typeface="Microsoft JhengHei"/>
              </a:endParaRPr>
            </a:p>
          </p:txBody>
        </p:sp>
        <p:sp>
          <p:nvSpPr>
            <p:cNvPr id="346" name="Google Shape;346;p5"/>
            <p:cNvSpPr txBox="1"/>
            <p:nvPr/>
          </p:nvSpPr>
          <p:spPr>
            <a:xfrm>
              <a:off x="7926813" y="4905401"/>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03.步驟三</a:t>
              </a:r>
              <a:endParaRPr sz="1800" b="1">
                <a:solidFill>
                  <a:schemeClr val="dk1"/>
                </a:solidFill>
                <a:latin typeface="Microsoft JhengHei"/>
                <a:ea typeface="Microsoft JhengHei"/>
                <a:cs typeface="Microsoft JhengHei"/>
                <a:sym typeface="Microsoft JhengHei"/>
              </a:endParaRPr>
            </a:p>
          </p:txBody>
        </p:sp>
        <p:cxnSp>
          <p:nvCxnSpPr>
            <p:cNvPr id="347" name="Google Shape;347;p5"/>
            <p:cNvCxnSpPr/>
            <p:nvPr/>
          </p:nvCxnSpPr>
          <p:spPr>
            <a:xfrm>
              <a:off x="8075999" y="4725517"/>
              <a:ext cx="3444488" cy="0"/>
            </a:xfrm>
            <a:prstGeom prst="straightConnector1">
              <a:avLst/>
            </a:prstGeom>
            <a:noFill/>
            <a:ln w="9525" cap="rnd" cmpd="sng">
              <a:solidFill>
                <a:srgbClr val="BFBFBF"/>
              </a:solidFill>
              <a:prstDash val="solid"/>
              <a:round/>
              <a:headEnd type="none" w="sm" len="sm"/>
              <a:tailEnd type="none" w="sm" len="sm"/>
            </a:ln>
          </p:spPr>
        </p:cxnSp>
      </p:grpSp>
      <p:pic>
        <p:nvPicPr>
          <p:cNvPr id="348" name="Google Shape;348;p5"/>
          <p:cNvPicPr preferRelativeResize="0"/>
          <p:nvPr/>
        </p:nvPicPr>
        <p:blipFill rotWithShape="1">
          <a:blip r:embed="rId3">
            <a:alphaModFix/>
          </a:blip>
          <a:srcRect l="6896" t="6916" r="7509" b="4140"/>
          <a:stretch/>
        </p:blipFill>
        <p:spPr>
          <a:xfrm>
            <a:off x="2738132" y="4634202"/>
            <a:ext cx="1991987" cy="15271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報名程序</a:t>
            </a:r>
            <a:endParaRPr/>
          </a:p>
        </p:txBody>
      </p:sp>
      <p:sp>
        <p:nvSpPr>
          <p:cNvPr id="354" name="Google Shape;354;p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6</a:t>
            </a:fld>
            <a:endParaRPr/>
          </a:p>
        </p:txBody>
      </p:sp>
      <p:grpSp>
        <p:nvGrpSpPr>
          <p:cNvPr id="355" name="Google Shape;355;p6"/>
          <p:cNvGrpSpPr/>
          <p:nvPr/>
        </p:nvGrpSpPr>
        <p:grpSpPr>
          <a:xfrm>
            <a:off x="2148289" y="1036042"/>
            <a:ext cx="5410751" cy="5202833"/>
            <a:chOff x="4451319" y="235942"/>
            <a:chExt cx="6984776" cy="6002933"/>
          </a:xfrm>
        </p:grpSpPr>
        <p:pic>
          <p:nvPicPr>
            <p:cNvPr id="356" name="Google Shape;356;p6"/>
            <p:cNvPicPr preferRelativeResize="0"/>
            <p:nvPr/>
          </p:nvPicPr>
          <p:blipFill rotWithShape="1">
            <a:blip r:embed="rId3">
              <a:alphaModFix/>
            </a:blip>
            <a:srcRect b="15687"/>
            <a:stretch/>
          </p:blipFill>
          <p:spPr>
            <a:xfrm>
              <a:off x="4451319" y="235942"/>
              <a:ext cx="6984776" cy="6002933"/>
            </a:xfrm>
            <a:prstGeom prst="rect">
              <a:avLst/>
            </a:prstGeom>
            <a:noFill/>
            <a:ln>
              <a:noFill/>
            </a:ln>
          </p:spPr>
        </p:pic>
        <p:sp>
          <p:nvSpPr>
            <p:cNvPr id="357" name="Google Shape;357;p6"/>
            <p:cNvSpPr/>
            <p:nvPr/>
          </p:nvSpPr>
          <p:spPr>
            <a:xfrm>
              <a:off x="5916168" y="4809744"/>
              <a:ext cx="1737360" cy="996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58" name="Google Shape;358;p6"/>
          <p:cNvGrpSpPr/>
          <p:nvPr/>
        </p:nvGrpSpPr>
        <p:grpSpPr>
          <a:xfrm>
            <a:off x="2598902" y="1"/>
            <a:ext cx="6263050" cy="1368152"/>
            <a:chOff x="822" y="0"/>
            <a:chExt cx="6263050" cy="1368152"/>
          </a:xfrm>
        </p:grpSpPr>
        <p:sp>
          <p:nvSpPr>
            <p:cNvPr id="359" name="Google Shape;359;p6"/>
            <p:cNvSpPr/>
            <p:nvPr/>
          </p:nvSpPr>
          <p:spPr>
            <a:xfrm>
              <a:off x="469852" y="0"/>
              <a:ext cx="5324991" cy="1368152"/>
            </a:xfrm>
            <a:prstGeom prst="rightArrow">
              <a:avLst>
                <a:gd name="adj1" fmla="val 50000"/>
                <a:gd name="adj2" fmla="val 50000"/>
              </a:avLst>
            </a:prstGeom>
            <a:solidFill>
              <a:srgbClr val="CBD4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8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txBox="1"/>
            <p:nvPr/>
          </p:nvSpPr>
          <p:spPr>
            <a:xfrm>
              <a:off x="275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本人簽名</a:t>
              </a:r>
              <a:endParaRPr/>
            </a:p>
          </p:txBody>
        </p:sp>
        <p:sp>
          <p:nvSpPr>
            <p:cNvPr id="362" name="Google Shape;362;p6"/>
            <p:cNvSpPr/>
            <p:nvPr/>
          </p:nvSpPr>
          <p:spPr>
            <a:xfrm>
              <a:off x="1595989"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txBox="1"/>
            <p:nvPr/>
          </p:nvSpPr>
          <p:spPr>
            <a:xfrm>
              <a:off x="1622704"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系主任用印</a:t>
              </a:r>
              <a:endParaRPr/>
            </a:p>
          </p:txBody>
        </p:sp>
        <p:sp>
          <p:nvSpPr>
            <p:cNvPr id="364" name="Google Shape;364;p6"/>
            <p:cNvSpPr/>
            <p:nvPr/>
          </p:nvSpPr>
          <p:spPr>
            <a:xfrm>
              <a:off x="3191155"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txBox="1"/>
            <p:nvPr/>
          </p:nvSpPr>
          <p:spPr>
            <a:xfrm>
              <a:off x="3217870"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院長用印</a:t>
              </a:r>
              <a:endParaRPr/>
            </a:p>
          </p:txBody>
        </p:sp>
        <p:sp>
          <p:nvSpPr>
            <p:cNvPr id="366" name="Google Shape;366;p6"/>
            <p:cNvSpPr/>
            <p:nvPr/>
          </p:nvSpPr>
          <p:spPr>
            <a:xfrm>
              <a:off x="47863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txBox="1"/>
            <p:nvPr/>
          </p:nvSpPr>
          <p:spPr>
            <a:xfrm>
              <a:off x="48130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教務處用印</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7"/>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交換甄選時程表</a:t>
            </a:r>
            <a:endParaRPr/>
          </a:p>
        </p:txBody>
      </p:sp>
      <p:sp>
        <p:nvSpPr>
          <p:cNvPr id="373" name="Google Shape;373;p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7</a:t>
            </a:fld>
            <a:endParaRPr b="1">
              <a:latin typeface="Microsoft JhengHei"/>
              <a:ea typeface="Microsoft JhengHei"/>
              <a:cs typeface="Microsoft JhengHei"/>
              <a:sym typeface="Microsoft JhengHei"/>
            </a:endParaRPr>
          </a:p>
        </p:txBody>
      </p:sp>
      <p:grpSp>
        <p:nvGrpSpPr>
          <p:cNvPr id="374" name="Google Shape;374;p7"/>
          <p:cNvGrpSpPr/>
          <p:nvPr/>
        </p:nvGrpSpPr>
        <p:grpSpPr>
          <a:xfrm>
            <a:off x="895546" y="1343535"/>
            <a:ext cx="1781002" cy="4773087"/>
            <a:chOff x="225622" y="673"/>
            <a:chExt cx="1781002" cy="4773087"/>
          </a:xfrm>
        </p:grpSpPr>
        <p:sp>
          <p:nvSpPr>
            <p:cNvPr id="375" name="Google Shape;375;p7"/>
            <p:cNvSpPr/>
            <p:nvPr/>
          </p:nvSpPr>
          <p:spPr>
            <a:xfrm>
              <a:off x="225622" y="673"/>
              <a:ext cx="1781002" cy="712401"/>
            </a:xfrm>
            <a:prstGeom prst="chevron">
              <a:avLst>
                <a:gd name="adj" fmla="val 50000"/>
              </a:avLst>
            </a:prstGeom>
            <a:solidFill>
              <a:srgbClr val="2D78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txBox="1"/>
            <p:nvPr/>
          </p:nvSpPr>
          <p:spPr>
            <a:xfrm>
              <a:off x="581823" y="673"/>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報名</a:t>
              </a:r>
              <a:endParaRPr/>
            </a:p>
          </p:txBody>
        </p:sp>
        <p:sp>
          <p:nvSpPr>
            <p:cNvPr id="377" name="Google Shape;377;p7"/>
            <p:cNvSpPr/>
            <p:nvPr/>
          </p:nvSpPr>
          <p:spPr>
            <a:xfrm>
              <a:off x="225622" y="812810"/>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txBox="1"/>
            <p:nvPr/>
          </p:nvSpPr>
          <p:spPr>
            <a:xfrm>
              <a:off x="581823" y="812810"/>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校內</a:t>
              </a:r>
              <a:endParaRPr sz="1900" b="1">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b="1">
                  <a:solidFill>
                    <a:schemeClr val="lt1"/>
                  </a:solidFill>
                  <a:latin typeface="Arial"/>
                  <a:ea typeface="Arial"/>
                  <a:cs typeface="Arial"/>
                  <a:sym typeface="Arial"/>
                </a:rPr>
                <a:t>甄選</a:t>
              </a:r>
              <a:endParaRPr/>
            </a:p>
          </p:txBody>
        </p:sp>
        <p:sp>
          <p:nvSpPr>
            <p:cNvPr id="379" name="Google Shape;379;p7"/>
            <p:cNvSpPr/>
            <p:nvPr/>
          </p:nvSpPr>
          <p:spPr>
            <a:xfrm>
              <a:off x="225622" y="1624947"/>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txBox="1"/>
            <p:nvPr/>
          </p:nvSpPr>
          <p:spPr>
            <a:xfrm>
              <a:off x="581823" y="1624947"/>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公告</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結果</a:t>
              </a:r>
              <a:endParaRPr/>
            </a:p>
          </p:txBody>
        </p:sp>
        <p:sp>
          <p:nvSpPr>
            <p:cNvPr id="381" name="Google Shape;381;p7"/>
            <p:cNvSpPr/>
            <p:nvPr/>
          </p:nvSpPr>
          <p:spPr>
            <a:xfrm>
              <a:off x="225622" y="2437085"/>
              <a:ext cx="1781002" cy="712401"/>
            </a:xfrm>
            <a:prstGeom prst="chevron">
              <a:avLst>
                <a:gd name="adj" fmla="val 50000"/>
              </a:avLst>
            </a:prstGeom>
            <a:solidFill>
              <a:srgbClr val="B8D3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txBox="1"/>
            <p:nvPr/>
          </p:nvSpPr>
          <p:spPr>
            <a:xfrm>
              <a:off x="581823" y="2437085"/>
              <a:ext cx="1068601" cy="712401"/>
            </a:xfrm>
            <a:prstGeom prst="rect">
              <a:avLst/>
            </a:prstGeom>
            <a:noFill/>
            <a:ln>
              <a:noFill/>
            </a:ln>
          </p:spPr>
          <p:txBody>
            <a:bodyPr spcFirstLastPara="1" wrap="square" lIns="20300" tIns="10150" rIns="0" bIns="10150" anchor="ctr" anchorCtr="0">
              <a:noAutofit/>
            </a:bodyPr>
            <a:lstStyle/>
            <a:p>
              <a:pPr marL="0" marR="0" lvl="0" indent="0" algn="ctr" rtl="0">
                <a:lnSpc>
                  <a:spcPct val="90000"/>
                </a:lnSpc>
                <a:spcBef>
                  <a:spcPts val="0"/>
                </a:spcBef>
                <a:spcAft>
                  <a:spcPts val="0"/>
                </a:spcAft>
                <a:buClr>
                  <a:srgbClr val="FF0000"/>
                </a:buClr>
                <a:buSzPts val="1600"/>
                <a:buFont typeface="Arial"/>
                <a:buNone/>
              </a:pPr>
              <a:r>
                <a:rPr lang="zh-TW" sz="1600" dirty="0">
                  <a:solidFill>
                    <a:srgbClr val="FF0000"/>
                  </a:solidFill>
                  <a:latin typeface="Arial"/>
                  <a:ea typeface="Arial"/>
                  <a:cs typeface="Arial"/>
                  <a:sym typeface="Arial"/>
                </a:rPr>
                <a:t>提供交換學校要求資料</a:t>
              </a:r>
              <a:endParaRPr dirty="0"/>
            </a:p>
          </p:txBody>
        </p:sp>
        <p:sp>
          <p:nvSpPr>
            <p:cNvPr id="383" name="Google Shape;383;p7"/>
            <p:cNvSpPr/>
            <p:nvPr/>
          </p:nvSpPr>
          <p:spPr>
            <a:xfrm>
              <a:off x="225622" y="3249222"/>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txBox="1"/>
            <p:nvPr/>
          </p:nvSpPr>
          <p:spPr>
            <a:xfrm>
              <a:off x="581823" y="3249222"/>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行前</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說明會</a:t>
              </a:r>
              <a:endParaRPr/>
            </a:p>
          </p:txBody>
        </p:sp>
        <p:sp>
          <p:nvSpPr>
            <p:cNvPr id="385" name="Google Shape;385;p7"/>
            <p:cNvSpPr/>
            <p:nvPr/>
          </p:nvSpPr>
          <p:spPr>
            <a:xfrm>
              <a:off x="225622" y="4061359"/>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txBox="1"/>
            <p:nvPr/>
          </p:nvSpPr>
          <p:spPr>
            <a:xfrm>
              <a:off x="581823" y="4061359"/>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出國</a:t>
              </a:r>
              <a:endParaRPr/>
            </a:p>
          </p:txBody>
        </p:sp>
      </p:grpSp>
      <p:sp>
        <p:nvSpPr>
          <p:cNvPr id="387" name="Google Shape;387;p7"/>
          <p:cNvSpPr txBox="1"/>
          <p:nvPr/>
        </p:nvSpPr>
        <p:spPr>
          <a:xfrm>
            <a:off x="2902172" y="1453896"/>
            <a:ext cx="4312444" cy="43587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.0</a:t>
            </a:r>
            <a:r>
              <a:rPr lang="en-US" altLang="zh-TW" sz="2000" b="1" dirty="0">
                <a:solidFill>
                  <a:srgbClr val="C00000"/>
                </a:solidFill>
                <a:latin typeface="Microsoft JhengHei"/>
                <a:ea typeface="Microsoft JhengHei"/>
                <a:cs typeface="Microsoft JhengHei"/>
                <a:sym typeface="Microsoft JhengHei"/>
              </a:rPr>
              <a:t>3</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(三)~202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03</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13</a:t>
            </a:r>
            <a:r>
              <a:rPr lang="zh-TW" sz="2000" b="1" dirty="0">
                <a:solidFill>
                  <a:srgbClr val="C00000"/>
                </a:solidFill>
                <a:latin typeface="Microsoft JhengHei"/>
                <a:ea typeface="Microsoft JhengHei"/>
                <a:cs typeface="Microsoft JhengHei"/>
                <a:sym typeface="Microsoft JhengHei"/>
              </a:rPr>
              <a:t>(五) 17:00</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88" name="Google Shape;388;p7"/>
          <p:cNvSpPr txBox="1"/>
          <p:nvPr/>
        </p:nvSpPr>
        <p:spPr>
          <a:xfrm>
            <a:off x="2902172" y="2314964"/>
            <a:ext cx="570842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01</a:t>
            </a:r>
            <a:r>
              <a:rPr lang="zh-TW" sz="2000" b="1" dirty="0">
                <a:solidFill>
                  <a:srgbClr val="C00000"/>
                </a:solidFill>
                <a:latin typeface="Microsoft JhengHei"/>
                <a:ea typeface="Microsoft JhengHei"/>
                <a:cs typeface="Microsoft JhengHei"/>
                <a:sym typeface="Microsoft JhengHei"/>
              </a:rPr>
              <a:t>(三) 國際暨兩岸事務處召開甄選會議</a:t>
            </a:r>
            <a:endParaRPr sz="2000" b="1" dirty="0">
              <a:solidFill>
                <a:srgbClr val="C00000"/>
              </a:solidFill>
              <a:latin typeface="Microsoft JhengHei"/>
              <a:ea typeface="Microsoft JhengHei"/>
              <a:cs typeface="Microsoft JhengHei"/>
              <a:sym typeface="Microsoft JhengHei"/>
            </a:endParaRPr>
          </a:p>
        </p:txBody>
      </p:sp>
      <p:sp>
        <p:nvSpPr>
          <p:cNvPr id="389" name="Google Shape;389;p7"/>
          <p:cNvSpPr txBox="1"/>
          <p:nvPr/>
        </p:nvSpPr>
        <p:spPr>
          <a:xfrm>
            <a:off x="2902171" y="2938643"/>
            <a:ext cx="708307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預計2025.</a:t>
            </a:r>
            <a:r>
              <a:rPr lang="en-US" altLang="zh-TW" sz="2000" b="1" dirty="0">
                <a:solidFill>
                  <a:srgbClr val="C00000"/>
                </a:solidFill>
                <a:latin typeface="Microsoft JhengHei"/>
                <a:ea typeface="Microsoft JhengHei"/>
                <a:cs typeface="Microsoft JhengHei"/>
                <a:sym typeface="Microsoft JhengHei"/>
              </a:rPr>
              <a:t>04</a:t>
            </a:r>
            <a:r>
              <a:rPr lang="zh-TW" sz="2000" b="1" dirty="0">
                <a:solidFill>
                  <a:srgbClr val="C00000"/>
                </a:solidFill>
                <a:latin typeface="Microsoft JhengHei"/>
                <a:ea typeface="Microsoft JhengHei"/>
                <a:cs typeface="Microsoft JhengHei"/>
                <a:sym typeface="Microsoft JhengHei"/>
              </a:rPr>
              <a:t>月</a:t>
            </a:r>
            <a:r>
              <a:rPr lang="zh-CN" altLang="en-US" sz="2000" b="1" dirty="0">
                <a:solidFill>
                  <a:srgbClr val="C00000"/>
                </a:solidFill>
                <a:latin typeface="Microsoft JhengHei"/>
                <a:ea typeface="Microsoft JhengHei"/>
                <a:cs typeface="Microsoft JhengHei"/>
                <a:sym typeface="Microsoft JhengHei"/>
              </a:rPr>
              <a:t>下</a:t>
            </a:r>
            <a:r>
              <a:rPr lang="zh-TW" sz="2000" b="1" dirty="0">
                <a:solidFill>
                  <a:srgbClr val="C00000"/>
                </a:solidFill>
                <a:latin typeface="Microsoft JhengHei"/>
                <a:ea typeface="Microsoft JhengHei"/>
                <a:cs typeface="Microsoft JhengHei"/>
                <a:sym typeface="Microsoft JhengHei"/>
              </a:rPr>
              <a:t>旬 公告於國際處網頁及個別email通知</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0" name="Google Shape;390;p7"/>
          <p:cNvSpPr txBox="1"/>
          <p:nvPr/>
        </p:nvSpPr>
        <p:spPr>
          <a:xfrm>
            <a:off x="2902171" y="3998194"/>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另以email通知需繳文件、繳交期限</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1" name="Google Shape;391;p7"/>
          <p:cNvSpPr txBox="1"/>
          <p:nvPr/>
        </p:nvSpPr>
        <p:spPr>
          <a:xfrm>
            <a:off x="2902171" y="4820356"/>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預計放</a:t>
            </a:r>
            <a:r>
              <a:rPr lang="zh-CN" altLang="en-US" sz="2000" b="1" dirty="0">
                <a:solidFill>
                  <a:srgbClr val="C00000"/>
                </a:solidFill>
                <a:latin typeface="Microsoft JhengHei"/>
                <a:ea typeface="Microsoft JhengHei"/>
                <a:cs typeface="Microsoft JhengHei"/>
                <a:sym typeface="Microsoft JhengHei"/>
              </a:rPr>
              <a:t>寒</a:t>
            </a:r>
            <a:r>
              <a:rPr lang="zh-TW" sz="2000" b="1" dirty="0">
                <a:solidFill>
                  <a:srgbClr val="C00000"/>
                </a:solidFill>
                <a:latin typeface="Microsoft JhengHei"/>
                <a:ea typeface="Microsoft JhengHei"/>
                <a:cs typeface="Microsoft JhengHei"/>
                <a:sym typeface="Microsoft JhengHei"/>
              </a:rPr>
              <a:t>假前召開，請密切注意國際處公告!</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2" name="Google Shape;392;p7"/>
          <p:cNvSpPr txBox="1"/>
          <p:nvPr/>
        </p:nvSpPr>
        <p:spPr>
          <a:xfrm>
            <a:off x="2902171" y="5529615"/>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依各校之接機或報到日期</a:t>
            </a:r>
            <a:endParaRPr sz="2000" b="1" i="0" u="none" strike="noStrike" cap="none">
              <a:solidFill>
                <a:srgbClr val="C00000"/>
              </a:solidFill>
              <a:latin typeface="Microsoft JhengHei"/>
              <a:ea typeface="Microsoft JhengHei"/>
              <a:cs typeface="Microsoft JhengHei"/>
              <a:sym typeface="Microsoft JhengHei"/>
            </a:endParaRPr>
          </a:p>
        </p:txBody>
      </p:sp>
      <p:sp>
        <p:nvSpPr>
          <p:cNvPr id="393" name="Google Shape;393;p7"/>
          <p:cNvSpPr txBox="1"/>
          <p:nvPr/>
        </p:nvSpPr>
        <p:spPr>
          <a:xfrm>
            <a:off x="2902170" y="3234589"/>
            <a:ext cx="7522864" cy="622639"/>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r>
              <a:rPr lang="zh-TW" sz="1600" b="1" dirty="0">
                <a:solidFill>
                  <a:schemeClr val="dk1"/>
                </a:solidFill>
                <a:latin typeface="Microsoft JhengHei"/>
                <a:ea typeface="Microsoft JhengHei"/>
                <a:cs typeface="Microsoft JhengHei"/>
                <a:sym typeface="Microsoft JhengHei"/>
              </a:rPr>
              <a:t>錄取同學應於公告規定期限內繳交</a:t>
            </a:r>
            <a:r>
              <a:rPr lang="zh-TW" sz="1600" b="1" u="sng" dirty="0">
                <a:solidFill>
                  <a:schemeClr val="dk1"/>
                </a:solidFill>
                <a:latin typeface="Microsoft JhengHei"/>
                <a:ea typeface="Microsoft JhengHei"/>
                <a:cs typeface="Microsoft JhengHei"/>
                <a:sym typeface="Microsoft JhengHei"/>
                <a:hlinkClick r:id="rId3">
                  <a:extLst>
                    <a:ext uri="{A12FA001-AC4F-418D-AE19-62706E023703}">
                      <ahyp:hlinkClr xmlns="" xmlns:ahyp="http://schemas.microsoft.com/office/drawing/2018/hyperlinkcolor" val="tx"/>
                    </a:ext>
                  </a:extLst>
                </a:hlinkClick>
              </a:rPr>
              <a:t>錄取確認書</a:t>
            </a:r>
            <a:r>
              <a:rPr lang="zh-TW" sz="1600" b="1" dirty="0">
                <a:solidFill>
                  <a:schemeClr val="dk1"/>
                </a:solidFill>
                <a:latin typeface="Microsoft JhengHei"/>
                <a:ea typeface="Microsoft JhengHei"/>
                <a:cs typeface="Microsoft JhengHei"/>
                <a:sym typeface="Microsoft JhengHei"/>
              </a:rPr>
              <a:t>或</a:t>
            </a:r>
            <a:r>
              <a:rPr lang="zh-TW" sz="1600" b="1" u="sng" dirty="0">
                <a:solidFill>
                  <a:srgbClr val="87ABD1"/>
                </a:solidFill>
                <a:latin typeface="Microsoft JhengHei"/>
                <a:ea typeface="Microsoft JhengHei"/>
                <a:cs typeface="Microsoft JhengHei"/>
                <a:sym typeface="Microsoft JhengHei"/>
              </a:rPr>
              <a:t>放棄資格確認書</a:t>
            </a:r>
            <a:r>
              <a:rPr lang="zh-TW" sz="1600" b="1" dirty="0">
                <a:solidFill>
                  <a:schemeClr val="dk1"/>
                </a:solidFill>
                <a:latin typeface="Microsoft JhengHei"/>
                <a:ea typeface="Microsoft JhengHei"/>
                <a:cs typeface="Microsoft JhengHei"/>
                <a:sym typeface="Microsoft JhengHei"/>
              </a:rPr>
              <a:t>，逾期未交者，視同放棄錄取資格，名額將由候補同學遞補之</a:t>
            </a:r>
            <a:r>
              <a:rPr lang="zh-TW" sz="1800" b="1" dirty="0">
                <a:solidFill>
                  <a:schemeClr val="dk1"/>
                </a:solidFill>
                <a:latin typeface="Microsoft JhengHei"/>
                <a:ea typeface="Microsoft JhengHei"/>
                <a:cs typeface="Microsoft JhengHei"/>
                <a:sym typeface="Microsoft JhengHei"/>
              </a:rPr>
              <a:t>。</a:t>
            </a:r>
            <a:endParaRPr sz="20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英文能力測驗試辦</a:t>
            </a:r>
            <a:endParaRPr>
              <a:latin typeface="Microsoft JhengHei"/>
              <a:ea typeface="Microsoft JhengHei"/>
              <a:cs typeface="Microsoft JhengHei"/>
              <a:sym typeface="Microsoft JhengHei"/>
            </a:endParaRPr>
          </a:p>
        </p:txBody>
      </p:sp>
      <p:sp>
        <p:nvSpPr>
          <p:cNvPr id="400" name="Google Shape;400;p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8</a:t>
            </a:fld>
            <a:endParaRPr b="1">
              <a:latin typeface="Microsoft JhengHei"/>
              <a:ea typeface="Microsoft JhengHei"/>
              <a:cs typeface="Microsoft JhengHei"/>
              <a:sym typeface="Microsoft JhengHei"/>
            </a:endParaRPr>
          </a:p>
        </p:txBody>
      </p:sp>
      <p:grpSp>
        <p:nvGrpSpPr>
          <p:cNvPr id="401" name="Google Shape;401;p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02" name="Google Shape;402;p8"/>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03" name="Google Shape;403;p8"/>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04" name="Google Shape;404;p8"/>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為確保本校學生具備基本英文溝通能力，以應付海外交換期間各項突發狀況</a:t>
              </a:r>
              <a:r>
                <a:rPr lang="zh-TW" sz="2800" b="1" dirty="0" smtClean="0">
                  <a:solidFill>
                    <a:schemeClr val="dk1"/>
                  </a:solidFill>
                  <a:latin typeface="Microsoft JhengHei"/>
                  <a:ea typeface="Microsoft JhengHei"/>
                  <a:cs typeface="Microsoft JhengHei"/>
                  <a:sym typeface="Microsoft JhengHei"/>
                </a:rPr>
                <a:t>，</a:t>
              </a:r>
              <a:r>
                <a:rPr lang="zh-TW" sz="2800" b="1" dirty="0" smtClean="0">
                  <a:solidFill>
                    <a:srgbClr val="FF0000"/>
                  </a:solidFill>
                  <a:latin typeface="Microsoft JhengHei"/>
                  <a:ea typeface="Microsoft JhengHei"/>
                  <a:cs typeface="Microsoft JhengHei"/>
                  <a:sym typeface="Microsoft JhengHei"/>
                </a:rPr>
                <a:t>赴</a:t>
              </a:r>
              <a:r>
                <a:rPr lang="zh-TW" sz="2800" b="1" dirty="0">
                  <a:solidFill>
                    <a:srgbClr val="FF0000"/>
                  </a:solidFill>
                  <a:latin typeface="Microsoft JhengHei"/>
                  <a:ea typeface="Microsoft JhengHei"/>
                  <a:cs typeface="Microsoft JhengHei"/>
                  <a:sym typeface="Microsoft JhengHei"/>
                </a:rPr>
                <a:t>外交換生英文能力</a:t>
              </a:r>
              <a:r>
                <a:rPr lang="zh-TW" sz="2800" b="1" dirty="0" smtClean="0">
                  <a:solidFill>
                    <a:srgbClr val="FF0000"/>
                  </a:solidFill>
                  <a:latin typeface="Microsoft JhengHei"/>
                  <a:ea typeface="Microsoft JhengHei"/>
                  <a:cs typeface="Microsoft JhengHei"/>
                  <a:sym typeface="Microsoft JhengHei"/>
                </a:rPr>
                <a:t>測驗</a:t>
              </a:r>
              <a:r>
                <a:rPr lang="zh-TW" sz="2800" b="1" dirty="0" smtClean="0">
                  <a:solidFill>
                    <a:schemeClr val="dk1"/>
                  </a:solidFill>
                  <a:latin typeface="Microsoft JhengHei"/>
                  <a:ea typeface="Microsoft JhengHei"/>
                  <a:cs typeface="Microsoft JhengHei"/>
                  <a:sym typeface="Microsoft JhengHei"/>
                </a:rPr>
                <a:t>。</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所有參與交換的學生，</a:t>
              </a:r>
              <a:r>
                <a:rPr lang="zh-TW" sz="2800" b="1" dirty="0">
                  <a:solidFill>
                    <a:srgbClr val="FF0000"/>
                  </a:solidFill>
                  <a:latin typeface="Microsoft JhengHei"/>
                  <a:ea typeface="Microsoft JhengHei"/>
                  <a:cs typeface="Microsoft JhengHei"/>
                  <a:sym typeface="Microsoft JhengHei"/>
                </a:rPr>
                <a:t>無論前往國家是否為英語系國家</a:t>
              </a:r>
              <a:r>
                <a:rPr lang="zh-TW" sz="2800" b="1" dirty="0">
                  <a:solidFill>
                    <a:schemeClr val="dk1"/>
                  </a:solidFill>
                  <a:latin typeface="Microsoft JhengHei"/>
                  <a:ea typeface="Microsoft JhengHei"/>
                  <a:cs typeface="Microsoft JhengHei"/>
                  <a:sym typeface="Microsoft JhengHei"/>
                </a:rPr>
                <a:t>，皆應參加本英文能力測驗。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請自行上系統測驗，並連同申請資料一併繳交過來。</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英文能力測驗題庫為本校EASY TEST平台，請使用iBT模擬測驗。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路徑為考 EASY TEST → iBT托福模擬測驗→模擬正式測驗</a:t>
              </a:r>
              <a:endParaRPr sz="2800" b="1" dirty="0">
                <a:solidFill>
                  <a:schemeClr val="dk1"/>
                </a:solidFill>
                <a:latin typeface="Microsoft JhengHei"/>
                <a:ea typeface="Microsoft JhengHei"/>
                <a:cs typeface="Microsoft JhengHei"/>
                <a:sym typeface="Microsoft JhengHei"/>
              </a:endParaRPr>
            </a:p>
            <a:p>
              <a:pPr marL="457200" marR="0" lvl="0" indent="0" algn="l" rtl="0">
                <a:spcBef>
                  <a:spcPts val="0"/>
                </a:spcBef>
                <a:spcAft>
                  <a:spcPts val="0"/>
                </a:spcAft>
                <a:buNone/>
              </a:pPr>
              <a:r>
                <a:rPr lang="zh-TW" sz="2800" b="1" dirty="0">
                  <a:solidFill>
                    <a:schemeClr val="dk1"/>
                  </a:solidFill>
                  <a:latin typeface="Microsoft JhengHei"/>
                  <a:ea typeface="Microsoft JhengHei"/>
                  <a:cs typeface="Microsoft JhengHei"/>
                  <a:sym typeface="Microsoft JhengHei"/>
                </a:rPr>
                <a:t>→第 1 回→開始測驗</a:t>
              </a:r>
              <a:endParaRPr sz="2800" b="1" dirty="0">
                <a:solidFill>
                  <a:schemeClr val="dk1"/>
                </a:solidFill>
                <a:latin typeface="Microsoft JhengHei"/>
                <a:ea typeface="Microsoft JhengHei"/>
                <a:cs typeface="Microsoft JhengHei"/>
                <a:sym typeface="Microsoft JhengHe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學籍與學雜費處理</a:t>
            </a:r>
            <a:endParaRPr>
              <a:latin typeface="Microsoft JhengHei"/>
              <a:ea typeface="Microsoft JhengHei"/>
              <a:cs typeface="Microsoft JhengHei"/>
              <a:sym typeface="Microsoft JhengHei"/>
            </a:endParaRPr>
          </a:p>
        </p:txBody>
      </p:sp>
      <p:sp>
        <p:nvSpPr>
          <p:cNvPr id="411" name="Google Shape;411;p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9</a:t>
            </a:fld>
            <a:endParaRPr b="1">
              <a:latin typeface="Microsoft JhengHei"/>
              <a:ea typeface="Microsoft JhengHei"/>
              <a:cs typeface="Microsoft JhengHei"/>
              <a:sym typeface="Microsoft JhengHei"/>
            </a:endParaRPr>
          </a:p>
        </p:txBody>
      </p:sp>
      <p:grpSp>
        <p:nvGrpSpPr>
          <p:cNvPr id="412" name="Google Shape;412;p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13" name="Google Shape;413;p9"/>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14" name="Google Shape;414;p9"/>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15" name="Google Shape;415;p9"/>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交換/雙學位生除另有規定外，</a:t>
              </a:r>
              <a:r>
                <a:rPr lang="zh-TW" sz="3200" b="1">
                  <a:solidFill>
                    <a:srgbClr val="FF0000"/>
                  </a:solidFill>
                  <a:latin typeface="Microsoft JhengHei"/>
                  <a:ea typeface="Microsoft JhengHei"/>
                  <a:cs typeface="Microsoft JhengHei"/>
                  <a:sym typeface="Microsoft JhengHei"/>
                </a:rPr>
                <a:t>應繳 「本校學雜費」</a:t>
              </a:r>
              <a:r>
                <a:rPr lang="zh-TW" sz="3200" b="1">
                  <a:solidFill>
                    <a:schemeClr val="dk1"/>
                  </a:solidFill>
                  <a:latin typeface="Microsoft JhengHei"/>
                  <a:ea typeface="Microsoft JhengHei"/>
                  <a:cs typeface="Microsoft JhengHei"/>
                  <a:sym typeface="Microsoft JhengHei"/>
                </a:rPr>
                <a:t>。</a:t>
              </a:r>
              <a:endParaRPr sz="3200" b="1">
                <a:solidFill>
                  <a:schemeClr val="dk1"/>
                </a:solidFill>
                <a:latin typeface="Microsoft JhengHei"/>
                <a:ea typeface="Microsoft JhengHei"/>
                <a:cs typeface="Microsoft JhengHei"/>
                <a:sym typeface="Microsoft JhengHei"/>
              </a:endParaRPr>
            </a:p>
            <a:p>
              <a:pPr marL="914400" marR="0" lvl="1" indent="-254000" algn="l" rtl="0">
                <a:spcBef>
                  <a:spcPts val="0"/>
                </a:spcBef>
                <a:spcAft>
                  <a:spcPts val="0"/>
                </a:spcAft>
                <a:buClr>
                  <a:schemeClr val="dk1"/>
                </a:buClr>
                <a:buSzPts val="3200"/>
                <a:buFont typeface="Arial"/>
                <a:buNone/>
              </a:pPr>
              <a:endParaRPr sz="3200" b="1" i="0" u="none" strike="noStrike" cap="none">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交換/雙學位生應依各計畫合約規範繳付交換學校之費用。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00" b="1">
                  <a:solidFill>
                    <a:schemeClr val="dk1"/>
                  </a:solidFill>
                  <a:latin typeface="Microsoft JhengHei"/>
                  <a:ea typeface="Microsoft JhengHei"/>
                  <a:cs typeface="Microsoft JhengHei"/>
                  <a:sym typeface="Microsoft JhengHei"/>
                </a:rPr>
                <a:t>    例如:住宿費或語言學習費用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3200" b="1">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交換學生之學籍、畢業規定等均比照校內學生處理，各學期應依規定在本校完成註冊，並計入修業年限。</a:t>
              </a:r>
              <a:endParaRPr/>
            </a:p>
          </p:txBody>
        </p:sp>
      </p:grpSp>
      <p:sp>
        <p:nvSpPr>
          <p:cNvPr id="416" name="Google Shape;416;p9"/>
          <p:cNvSpPr/>
          <p:nvPr/>
        </p:nvSpPr>
        <p:spPr>
          <a:xfrm>
            <a:off x="344563"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若身分為僑生、外籍生，</a:t>
            </a:r>
            <a:br>
              <a:rPr lang="zh-TW" sz="1800" b="1">
                <a:solidFill>
                  <a:schemeClr val="lt1"/>
                </a:solidFill>
                <a:latin typeface="Microsoft JhengHei"/>
                <a:ea typeface="Microsoft JhengHei"/>
                <a:cs typeface="Microsoft JhengHei"/>
                <a:sym typeface="Microsoft JhengHei"/>
              </a:rPr>
            </a:br>
            <a:r>
              <a:rPr lang="zh-TW" sz="1800" b="1">
                <a:solidFill>
                  <a:schemeClr val="lt1"/>
                </a:solidFill>
                <a:latin typeface="Microsoft JhengHei"/>
                <a:ea typeface="Microsoft JhengHei"/>
                <a:cs typeface="Microsoft JhengHei"/>
                <a:sym typeface="Microsoft JhengHei"/>
              </a:rPr>
              <a:t>由於大部份中國姊妹學校不提供交換申請，</a:t>
            </a:r>
            <a:endParaRPr sz="1800" b="1">
              <a:solidFill>
                <a:schemeClr val="lt1"/>
              </a:solidFill>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可先與國際處聯絡詢問可接受交換的中國學校。</a:t>
            </a:r>
            <a:endParaRPr/>
          </a:p>
        </p:txBody>
      </p:sp>
      <p:sp>
        <p:nvSpPr>
          <p:cNvPr id="417" name="Google Shape;417;p9"/>
          <p:cNvSpPr/>
          <p:nvPr/>
        </p:nvSpPr>
        <p:spPr>
          <a:xfrm>
            <a:off x="6095205"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身分為僑生、外籍生，一樣可以申請雙學位</a:t>
            </a:r>
            <a:br>
              <a:rPr lang="zh-TW" sz="1800" b="1">
                <a:solidFill>
                  <a:schemeClr val="lt1"/>
                </a:solidFill>
                <a:latin typeface="Microsoft JhengHei"/>
                <a:ea typeface="Microsoft JhengHei"/>
                <a:cs typeface="Microsoft JhengHei"/>
                <a:sym typeface="Microsoft JhengHei"/>
              </a:rPr>
            </a:br>
            <a:endParaRPr sz="1800" b="1">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選課與成績處理</a:t>
            </a:r>
            <a:endParaRPr>
              <a:latin typeface="Microsoft JhengHei"/>
              <a:ea typeface="Microsoft JhengHei"/>
              <a:cs typeface="Microsoft JhengHei"/>
              <a:sym typeface="Microsoft JhengHei"/>
            </a:endParaRPr>
          </a:p>
        </p:txBody>
      </p:sp>
      <p:sp>
        <p:nvSpPr>
          <p:cNvPr id="424" name="Google Shape;424;p1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10</a:t>
            </a:fld>
            <a:endParaRPr b="1">
              <a:latin typeface="Microsoft JhengHei"/>
              <a:ea typeface="Microsoft JhengHei"/>
              <a:cs typeface="Microsoft JhengHei"/>
              <a:sym typeface="Microsoft JhengHei"/>
            </a:endParaRPr>
          </a:p>
        </p:txBody>
      </p:sp>
      <p:grpSp>
        <p:nvGrpSpPr>
          <p:cNvPr id="425" name="Google Shape;425;p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67408" y="1672982"/>
            <a:ext cx="10753079" cy="4444354"/>
            <a:chOff x="767408" y="1672982"/>
            <a:chExt cx="10753079" cy="4444354"/>
          </a:xfrm>
        </p:grpSpPr>
        <p:cxnSp>
          <p:nvCxnSpPr>
            <p:cNvPr id="426" name="Google Shape;426;p10"/>
            <p:cNvCxnSpPr/>
            <p:nvPr/>
          </p:nvCxnSpPr>
          <p:spPr>
            <a:xfrm>
              <a:off x="767408" y="4165338"/>
              <a:ext cx="10585176" cy="0"/>
            </a:xfrm>
            <a:prstGeom prst="straightConnector1">
              <a:avLst/>
            </a:prstGeom>
            <a:noFill/>
            <a:ln w="19050" cap="flat" cmpd="sng">
              <a:solidFill>
                <a:schemeClr val="dk2"/>
              </a:solidFill>
              <a:prstDash val="solid"/>
              <a:miter lim="800000"/>
              <a:headEnd type="none" w="sm" len="sm"/>
              <a:tailEnd type="triangle" w="med" len="med"/>
            </a:ln>
          </p:spPr>
        </p:cxnSp>
        <p:grpSp>
          <p:nvGrpSpPr>
            <p:cNvPr id="427" name="Google Shape;427;p10"/>
            <p:cNvGrpSpPr/>
            <p:nvPr/>
          </p:nvGrpSpPr>
          <p:grpSpPr>
            <a:xfrm>
              <a:off x="828360" y="1672982"/>
              <a:ext cx="2141469" cy="2141469"/>
              <a:chOff x="2140862" y="1567613"/>
              <a:chExt cx="2141469" cy="2141469"/>
            </a:xfrm>
          </p:grpSpPr>
          <p:sp>
            <p:nvSpPr>
              <p:cNvPr id="428" name="Google Shape;428;p10"/>
              <p:cNvSpPr/>
              <p:nvPr/>
            </p:nvSpPr>
            <p:spPr>
              <a:xfrm rot="8100000">
                <a:off x="2452226" y="1883471"/>
                <a:ext cx="1518741" cy="1509753"/>
              </a:xfrm>
              <a:prstGeom prst="teardrop">
                <a:avLst>
                  <a:gd name="adj" fmla="val 100000"/>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29" name="Google Shape;429;p10"/>
              <p:cNvSpPr/>
              <p:nvPr/>
            </p:nvSpPr>
            <p:spPr>
              <a:xfrm>
                <a:off x="2597858" y="2024527"/>
                <a:ext cx="1233979" cy="1226673"/>
              </a:xfrm>
              <a:prstGeom prst="ellipse">
                <a:avLst/>
              </a:prstGeom>
              <a:solidFill>
                <a:schemeClr val="accent1"/>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確認學分</a:t>
                </a:r>
                <a:endParaRPr sz="1800" b="1">
                  <a:solidFill>
                    <a:schemeClr val="lt1"/>
                  </a:solidFill>
                  <a:latin typeface="Microsoft JhengHei"/>
                  <a:ea typeface="Microsoft JhengHei"/>
                  <a:cs typeface="Microsoft JhengHei"/>
                  <a:sym typeface="Microsoft JhengHei"/>
                </a:endParaRPr>
              </a:p>
            </p:txBody>
          </p:sp>
        </p:grpSp>
        <p:sp>
          <p:nvSpPr>
            <p:cNvPr id="430" name="Google Shape;430;p10"/>
            <p:cNvSpPr/>
            <p:nvPr/>
          </p:nvSpPr>
          <p:spPr>
            <a:xfrm>
              <a:off x="1126052" y="3947623"/>
              <a:ext cx="1546085" cy="432793"/>
            </a:xfrm>
            <a:prstGeom prst="roundRect">
              <a:avLst>
                <a:gd name="adj" fmla="val 50000"/>
              </a:avLst>
            </a:prstGeom>
            <a:solidFill>
              <a:schemeClr val="accent1"/>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15日內</a:t>
              </a:r>
              <a:endParaRPr sz="1586" b="1">
                <a:solidFill>
                  <a:schemeClr val="lt1"/>
                </a:solidFill>
                <a:latin typeface="Microsoft JhengHei"/>
                <a:ea typeface="Microsoft JhengHei"/>
                <a:cs typeface="Microsoft JhengHei"/>
                <a:sym typeface="Microsoft JhengHei"/>
              </a:endParaRPr>
            </a:p>
          </p:txBody>
        </p:sp>
        <p:sp>
          <p:nvSpPr>
            <p:cNvPr id="431" name="Google Shape;431;p10"/>
            <p:cNvSpPr/>
            <p:nvPr/>
          </p:nvSpPr>
          <p:spPr>
            <a:xfrm>
              <a:off x="801138" y="4513588"/>
              <a:ext cx="2490701" cy="1374399"/>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交換學生應與交流學校選課後十五日內，主動與本校所屬學系確認其抵認課程名稱及學分數，交換學生於交流學校所修學分，</a:t>
              </a:r>
              <a:r>
                <a:rPr lang="zh-TW" sz="1600" b="1">
                  <a:solidFill>
                    <a:srgbClr val="FF0000"/>
                  </a:solidFill>
                  <a:latin typeface="Microsoft JhengHei"/>
                  <a:ea typeface="Microsoft JhengHei"/>
                  <a:cs typeface="Microsoft JhengHei"/>
                  <a:sym typeface="Microsoft JhengHei"/>
                </a:rPr>
                <a:t>每學期不得低於六學分</a:t>
              </a:r>
              <a:r>
                <a:rPr lang="zh-TW" sz="1600" b="1">
                  <a:solidFill>
                    <a:schemeClr val="dk1"/>
                  </a:solidFill>
                  <a:latin typeface="Microsoft JhengHei"/>
                  <a:ea typeface="Microsoft JhengHei"/>
                  <a:cs typeface="Microsoft JhengHei"/>
                  <a:sym typeface="Microsoft JhengHei"/>
                </a:rPr>
                <a:t>。</a:t>
              </a:r>
              <a:endParaRPr sz="1600" b="1">
                <a:solidFill>
                  <a:schemeClr val="dk1"/>
                </a:solidFill>
                <a:latin typeface="Microsoft JhengHei"/>
                <a:ea typeface="Microsoft JhengHei"/>
                <a:cs typeface="Microsoft JhengHei"/>
                <a:sym typeface="Microsoft JhengHei"/>
              </a:endParaRPr>
            </a:p>
          </p:txBody>
        </p:sp>
        <p:grpSp>
          <p:nvGrpSpPr>
            <p:cNvPr id="432" name="Google Shape;432;p10"/>
            <p:cNvGrpSpPr/>
            <p:nvPr/>
          </p:nvGrpSpPr>
          <p:grpSpPr>
            <a:xfrm>
              <a:off x="3590121" y="1672982"/>
              <a:ext cx="2141469" cy="2141469"/>
              <a:chOff x="2140862" y="1567613"/>
              <a:chExt cx="2141469" cy="2141469"/>
            </a:xfrm>
          </p:grpSpPr>
          <p:sp>
            <p:nvSpPr>
              <p:cNvPr id="433" name="Google Shape;433;p10"/>
              <p:cNvSpPr/>
              <p:nvPr/>
            </p:nvSpPr>
            <p:spPr>
              <a:xfrm rot="8100000">
                <a:off x="2452226" y="1883471"/>
                <a:ext cx="1518741" cy="1509753"/>
              </a:xfrm>
              <a:prstGeom prst="teardrop">
                <a:avLst>
                  <a:gd name="adj" fmla="val 10000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4" name="Google Shape;434;p10"/>
              <p:cNvSpPr/>
              <p:nvPr/>
            </p:nvSpPr>
            <p:spPr>
              <a:xfrm>
                <a:off x="2597858" y="2024527"/>
                <a:ext cx="1233979" cy="1226673"/>
              </a:xfrm>
              <a:prstGeom prst="ellipse">
                <a:avLst/>
              </a:prstGeom>
              <a:solidFill>
                <a:schemeClr val="accent2"/>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最低學分</a:t>
                </a:r>
                <a:endParaRPr sz="1800" b="1">
                  <a:solidFill>
                    <a:schemeClr val="lt1"/>
                  </a:solidFill>
                  <a:latin typeface="Microsoft JhengHei"/>
                  <a:ea typeface="Microsoft JhengHei"/>
                  <a:cs typeface="Microsoft JhengHei"/>
                  <a:sym typeface="Microsoft JhengHei"/>
                </a:endParaRPr>
              </a:p>
            </p:txBody>
          </p:sp>
        </p:grpSp>
        <p:sp>
          <p:nvSpPr>
            <p:cNvPr id="435" name="Google Shape;435;p10"/>
            <p:cNvSpPr/>
            <p:nvPr/>
          </p:nvSpPr>
          <p:spPr>
            <a:xfrm>
              <a:off x="3887813" y="3947623"/>
              <a:ext cx="1546085" cy="432793"/>
            </a:xfrm>
            <a:prstGeom prst="roundRect">
              <a:avLst>
                <a:gd name="adj" fmla="val 50000"/>
              </a:avLst>
            </a:prstGeom>
            <a:solidFill>
              <a:schemeClr val="accent2"/>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須達6學分</a:t>
              </a:r>
              <a:endParaRPr sz="1586" b="1">
                <a:solidFill>
                  <a:schemeClr val="lt1"/>
                </a:solidFill>
                <a:latin typeface="Microsoft JhengHei"/>
                <a:ea typeface="Microsoft JhengHei"/>
                <a:cs typeface="Microsoft JhengHei"/>
                <a:sym typeface="Microsoft JhengHei"/>
              </a:endParaRPr>
            </a:p>
          </p:txBody>
        </p:sp>
        <p:sp>
          <p:nvSpPr>
            <p:cNvPr id="436" name="Google Shape;436;p10"/>
            <p:cNvSpPr/>
            <p:nvPr/>
          </p:nvSpPr>
          <p:spPr>
            <a:xfrm>
              <a:off x="3562900" y="4513588"/>
              <a:ext cx="2453852" cy="1603748"/>
            </a:xfrm>
            <a:prstGeom prst="rect">
              <a:avLst/>
            </a:prstGeom>
            <a:noFill/>
            <a:ln>
              <a:noFill/>
            </a:ln>
          </p:spPr>
          <p:txBody>
            <a:bodyPr spcFirstLastPara="1" wrap="square" lIns="90000" tIns="45700" rIns="90000" bIns="45700" anchor="t"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交換學生與交流學校退選所修課程，應於交流學校學期結束一週前通知本校所屬學系。退選後選課</a:t>
              </a:r>
              <a:r>
                <a:rPr lang="zh-TW" sz="1600" b="1">
                  <a:solidFill>
                    <a:srgbClr val="FF0000"/>
                  </a:solidFill>
                  <a:latin typeface="Microsoft JhengHei"/>
                  <a:ea typeface="Microsoft JhengHei"/>
                  <a:cs typeface="Microsoft JhengHei"/>
                  <a:sym typeface="Microsoft JhengHei"/>
                </a:rPr>
                <a:t>未達六學分</a:t>
              </a:r>
              <a:r>
                <a:rPr lang="zh-TW" sz="1600" b="1">
                  <a:solidFill>
                    <a:schemeClr val="dk1"/>
                  </a:solidFill>
                  <a:latin typeface="Microsoft JhengHei"/>
                  <a:ea typeface="Microsoft JhengHei"/>
                  <a:cs typeface="Microsoft JhengHei"/>
                  <a:sym typeface="Microsoft JhengHei"/>
                </a:rPr>
                <a:t>者，該學期</a:t>
              </a:r>
              <a:r>
                <a:rPr lang="zh-TW" sz="1600" b="1">
                  <a:solidFill>
                    <a:srgbClr val="FF0000"/>
                  </a:solidFill>
                  <a:latin typeface="Microsoft JhengHei"/>
                  <a:ea typeface="Microsoft JhengHei"/>
                  <a:cs typeface="Microsoft JhengHei"/>
                  <a:sym typeface="Microsoft JhengHei"/>
                </a:rPr>
                <a:t>視同休學</a:t>
              </a:r>
              <a:r>
                <a:rPr lang="zh-TW" sz="1100" b="1">
                  <a:solidFill>
                    <a:schemeClr val="dk1"/>
                  </a:solidFill>
                  <a:latin typeface="Microsoft JhengHei"/>
                  <a:ea typeface="Microsoft JhengHei"/>
                  <a:cs typeface="Microsoft JhengHei"/>
                  <a:sym typeface="Microsoft JhengHei"/>
                </a:rPr>
                <a:t>。</a:t>
              </a:r>
              <a:endParaRPr sz="1100" b="1">
                <a:solidFill>
                  <a:schemeClr val="dk1"/>
                </a:solidFill>
                <a:latin typeface="Microsoft JhengHei"/>
                <a:ea typeface="Microsoft JhengHei"/>
                <a:cs typeface="Microsoft JhengHei"/>
                <a:sym typeface="Microsoft JhengHei"/>
              </a:endParaRPr>
            </a:p>
          </p:txBody>
        </p:sp>
        <p:grpSp>
          <p:nvGrpSpPr>
            <p:cNvPr id="437" name="Google Shape;437;p10"/>
            <p:cNvGrpSpPr/>
            <p:nvPr/>
          </p:nvGrpSpPr>
          <p:grpSpPr>
            <a:xfrm>
              <a:off x="6351882" y="1672982"/>
              <a:ext cx="2141469" cy="2141469"/>
              <a:chOff x="2140862" y="1567613"/>
              <a:chExt cx="2141469" cy="2141469"/>
            </a:xfrm>
          </p:grpSpPr>
          <p:sp>
            <p:nvSpPr>
              <p:cNvPr id="438" name="Google Shape;438;p10"/>
              <p:cNvSpPr/>
              <p:nvPr/>
            </p:nvSpPr>
            <p:spPr>
              <a:xfrm rot="8100000">
                <a:off x="2452226" y="1883471"/>
                <a:ext cx="1518741" cy="1509753"/>
              </a:xfrm>
              <a:prstGeom prst="teardrop">
                <a:avLst>
                  <a:gd name="adj" fmla="val 100000"/>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9" name="Google Shape;439;p10"/>
              <p:cNvSpPr/>
              <p:nvPr/>
            </p:nvSpPr>
            <p:spPr>
              <a:xfrm>
                <a:off x="2597858" y="2024527"/>
                <a:ext cx="1233979" cy="1226673"/>
              </a:xfrm>
              <a:prstGeom prst="ellipse">
                <a:avLst/>
              </a:prstGeom>
              <a:solidFill>
                <a:schemeClr val="accent3"/>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國際學程</a:t>
                </a:r>
                <a:endParaRPr sz="1800" b="1">
                  <a:solidFill>
                    <a:schemeClr val="lt1"/>
                  </a:solidFill>
                  <a:latin typeface="Microsoft JhengHei"/>
                  <a:ea typeface="Microsoft JhengHei"/>
                  <a:cs typeface="Microsoft JhengHei"/>
                  <a:sym typeface="Microsoft JhengHei"/>
                </a:endParaRPr>
              </a:p>
            </p:txBody>
          </p:sp>
        </p:grpSp>
        <p:sp>
          <p:nvSpPr>
            <p:cNvPr id="440" name="Google Shape;440;p10"/>
            <p:cNvSpPr/>
            <p:nvPr/>
          </p:nvSpPr>
          <p:spPr>
            <a:xfrm>
              <a:off x="6649574" y="3947623"/>
              <a:ext cx="1546085" cy="432793"/>
            </a:xfrm>
            <a:prstGeom prst="roundRect">
              <a:avLst>
                <a:gd name="adj" fmla="val 50000"/>
              </a:avLst>
            </a:prstGeom>
            <a:solidFill>
              <a:schemeClr val="accent3"/>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須滿15學分</a:t>
              </a:r>
              <a:endParaRPr sz="1586" b="1">
                <a:solidFill>
                  <a:schemeClr val="lt1"/>
                </a:solidFill>
                <a:latin typeface="Microsoft JhengHei"/>
                <a:ea typeface="Microsoft JhengHei"/>
                <a:cs typeface="Microsoft JhengHei"/>
                <a:sym typeface="Microsoft JhengHei"/>
              </a:endParaRPr>
            </a:p>
          </p:txBody>
        </p:sp>
        <p:sp>
          <p:nvSpPr>
            <p:cNvPr id="441" name="Google Shape;441;p10"/>
            <p:cNvSpPr/>
            <p:nvPr/>
          </p:nvSpPr>
          <p:spPr>
            <a:xfrm>
              <a:off x="6324661" y="4513588"/>
              <a:ext cx="2195910" cy="1603748"/>
            </a:xfrm>
            <a:prstGeom prst="rect">
              <a:avLst/>
            </a:prstGeom>
            <a:noFill/>
            <a:ln>
              <a:noFill/>
            </a:ln>
          </p:spPr>
          <p:txBody>
            <a:bodyPr spcFirstLastPara="1" wrap="square" lIns="90000" tIns="45700" rIns="90000" bIns="45700" anchor="t" anchorCtr="0">
              <a:normAutofit/>
            </a:bodyPr>
            <a:lstStyle/>
            <a:p>
              <a:pPr marL="0" marR="0" lvl="0" indent="0" algn="l" rtl="0">
                <a:lnSpc>
                  <a:spcPct val="90000"/>
                </a:lnSpc>
                <a:spcBef>
                  <a:spcPts val="0"/>
                </a:spcBef>
                <a:spcAft>
                  <a:spcPts val="0"/>
                </a:spcAft>
                <a:buNone/>
              </a:pPr>
              <a:r>
                <a:rPr lang="zh-TW" sz="1665" b="1">
                  <a:solidFill>
                    <a:schemeClr val="dk1"/>
                  </a:solidFill>
                  <a:latin typeface="Microsoft JhengHei"/>
                  <a:ea typeface="Microsoft JhengHei"/>
                  <a:cs typeface="Microsoft JhengHei"/>
                  <a:sym typeface="Microsoft JhengHei"/>
                </a:rPr>
                <a:t>學期結束日後15日內送交本校所屬學系審核後，送國際處審查再送教務處複審及登錄。若因外國學制不同須先與本校協議</a:t>
              </a:r>
              <a:r>
                <a:rPr lang="zh-TW" sz="1017" b="1">
                  <a:solidFill>
                    <a:schemeClr val="dk1"/>
                  </a:solidFill>
                  <a:latin typeface="Microsoft JhengHei"/>
                  <a:ea typeface="Microsoft JhengHei"/>
                  <a:cs typeface="Microsoft JhengHei"/>
                  <a:sym typeface="Microsoft JhengHei"/>
                </a:rPr>
                <a:t>。</a:t>
              </a:r>
              <a:endParaRPr sz="1017" b="1">
                <a:solidFill>
                  <a:schemeClr val="dk1"/>
                </a:solidFill>
                <a:latin typeface="Microsoft JhengHei"/>
                <a:ea typeface="Microsoft JhengHei"/>
                <a:cs typeface="Microsoft JhengHei"/>
                <a:sym typeface="Microsoft JhengHei"/>
              </a:endParaRPr>
            </a:p>
          </p:txBody>
        </p:sp>
        <p:grpSp>
          <p:nvGrpSpPr>
            <p:cNvPr id="442" name="Google Shape;442;p10"/>
            <p:cNvGrpSpPr/>
            <p:nvPr/>
          </p:nvGrpSpPr>
          <p:grpSpPr>
            <a:xfrm>
              <a:off x="9113642" y="1672982"/>
              <a:ext cx="2141469" cy="2141469"/>
              <a:chOff x="2140862" y="1567613"/>
              <a:chExt cx="2141469" cy="2141469"/>
            </a:xfrm>
          </p:grpSpPr>
          <p:sp>
            <p:nvSpPr>
              <p:cNvPr id="443" name="Google Shape;443;p10"/>
              <p:cNvSpPr/>
              <p:nvPr/>
            </p:nvSpPr>
            <p:spPr>
              <a:xfrm rot="8100000">
                <a:off x="2452226" y="1883471"/>
                <a:ext cx="1518741" cy="1509753"/>
              </a:xfrm>
              <a:prstGeom prst="teardrop">
                <a:avLst>
                  <a:gd name="adj" fmla="val 100000"/>
                </a:avLst>
              </a:prstGeom>
              <a:solidFill>
                <a:schemeClr val="lt1"/>
              </a:solid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44" name="Google Shape;444;p10"/>
              <p:cNvSpPr/>
              <p:nvPr/>
            </p:nvSpPr>
            <p:spPr>
              <a:xfrm>
                <a:off x="2597858" y="2024527"/>
                <a:ext cx="1233979" cy="1226673"/>
              </a:xfrm>
              <a:prstGeom prst="ellipse">
                <a:avLst/>
              </a:prstGeom>
              <a:solidFill>
                <a:schemeClr val="accent4"/>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語文學校</a:t>
                </a:r>
                <a:endParaRPr sz="1800" b="1">
                  <a:solidFill>
                    <a:schemeClr val="lt1"/>
                  </a:solidFill>
                  <a:latin typeface="Microsoft JhengHei"/>
                  <a:ea typeface="Microsoft JhengHei"/>
                  <a:cs typeface="Microsoft JhengHei"/>
                  <a:sym typeface="Microsoft JhengHei"/>
                </a:endParaRPr>
              </a:p>
            </p:txBody>
          </p:sp>
        </p:grpSp>
        <p:sp>
          <p:nvSpPr>
            <p:cNvPr id="445" name="Google Shape;445;p10"/>
            <p:cNvSpPr/>
            <p:nvPr/>
          </p:nvSpPr>
          <p:spPr>
            <a:xfrm>
              <a:off x="9411334" y="3947623"/>
              <a:ext cx="1546085" cy="432793"/>
            </a:xfrm>
            <a:prstGeom prst="roundRect">
              <a:avLst>
                <a:gd name="adj" fmla="val 50000"/>
              </a:avLst>
            </a:prstGeom>
            <a:solidFill>
              <a:schemeClr val="accent4"/>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18小時1學分</a:t>
              </a:r>
              <a:endParaRPr sz="1586" b="1">
                <a:solidFill>
                  <a:schemeClr val="lt1"/>
                </a:solidFill>
                <a:latin typeface="Microsoft JhengHei"/>
                <a:ea typeface="Microsoft JhengHei"/>
                <a:cs typeface="Microsoft JhengHei"/>
                <a:sym typeface="Microsoft JhengHei"/>
              </a:endParaRPr>
            </a:p>
          </p:txBody>
        </p:sp>
        <p:sp>
          <p:nvSpPr>
            <p:cNvPr id="446" name="Google Shape;446;p10"/>
            <p:cNvSpPr/>
            <p:nvPr/>
          </p:nvSpPr>
          <p:spPr>
            <a:xfrm>
              <a:off x="8828480" y="4513588"/>
              <a:ext cx="2692007" cy="1603748"/>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修習語文課程得抵認選修課程，</a:t>
              </a:r>
              <a:r>
                <a:rPr lang="zh-TW" sz="1600" b="1">
                  <a:solidFill>
                    <a:srgbClr val="FF0000"/>
                  </a:solidFill>
                  <a:latin typeface="Microsoft JhengHei"/>
                  <a:ea typeface="Microsoft JhengHei"/>
                  <a:cs typeface="Microsoft JhengHei"/>
                  <a:sym typeface="Microsoft JhengHei"/>
                </a:rPr>
                <a:t>每學期至多抵認8學分</a:t>
              </a:r>
              <a:r>
                <a:rPr lang="zh-TW" sz="1600" b="1">
                  <a:solidFill>
                    <a:schemeClr val="dk1"/>
                  </a:solidFill>
                  <a:latin typeface="Microsoft JhengHei"/>
                  <a:ea typeface="Microsoft JhengHei"/>
                  <a:cs typeface="Microsoft JhengHei"/>
                  <a:sym typeface="Microsoft JhengHei"/>
                </a:rPr>
                <a:t>，無法確認學分數者，</a:t>
              </a:r>
              <a:r>
                <a:rPr lang="zh-TW" sz="1600" b="1">
                  <a:solidFill>
                    <a:srgbClr val="FF0000"/>
                  </a:solidFill>
                  <a:latin typeface="Microsoft JhengHei"/>
                  <a:ea typeface="Microsoft JhengHei"/>
                  <a:cs typeface="Microsoft JhengHei"/>
                  <a:sym typeface="Microsoft JhengHei"/>
                </a:rPr>
                <a:t>以18小時抵認一學分</a:t>
              </a:r>
              <a:r>
                <a:rPr lang="zh-TW" sz="1600" b="1">
                  <a:solidFill>
                    <a:schemeClr val="dk1"/>
                  </a:solidFill>
                  <a:latin typeface="Microsoft JhengHei"/>
                  <a:ea typeface="Microsoft JhengHei"/>
                  <a:cs typeface="Microsoft JhengHei"/>
                  <a:sym typeface="Microsoft JhengHei"/>
                </a:rPr>
                <a:t>，並登錄於學生歷年成績表，並列為畢業學分數</a:t>
              </a:r>
              <a:r>
                <a:rPr lang="zh-TW" sz="1200" b="1">
                  <a:solidFill>
                    <a:schemeClr val="dk1"/>
                  </a:solidFill>
                  <a:latin typeface="Microsoft JhengHei"/>
                  <a:ea typeface="Microsoft JhengHei"/>
                  <a:cs typeface="Microsoft JhengHei"/>
                  <a:sym typeface="Microsoft JhengHei"/>
                </a:rPr>
                <a:t>。</a:t>
              </a:r>
              <a:endParaRPr sz="1200" b="1">
                <a:solidFill>
                  <a:schemeClr val="dk1"/>
                </a:solidFill>
                <a:latin typeface="Microsoft JhengHei"/>
                <a:ea typeface="Microsoft JhengHei"/>
                <a:cs typeface="Microsoft JhengHei"/>
                <a:sym typeface="Microsoft JhengHei"/>
              </a:endParaRPr>
            </a:p>
          </p:txBody>
        </p:sp>
      </p:grpSp>
      <p:sp>
        <p:nvSpPr>
          <p:cNvPr id="447" name="Google Shape;447;p10"/>
          <p:cNvSpPr/>
          <p:nvPr/>
        </p:nvSpPr>
        <p:spPr>
          <a:xfrm>
            <a:off x="3838895" y="112543"/>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交換學生</a:t>
            </a:r>
            <a:r>
              <a:rPr lang="zh-TW" sz="1800" b="1">
                <a:solidFill>
                  <a:srgbClr val="FF0000"/>
                </a:solidFill>
                <a:latin typeface="Microsoft JhengHei"/>
                <a:ea typeface="Microsoft JhengHei"/>
                <a:cs typeface="Microsoft JhengHei"/>
                <a:sym typeface="Microsoft JhengHei"/>
              </a:rPr>
              <a:t>未事先取得本校所屬學系同意</a:t>
            </a:r>
            <a:r>
              <a:rPr lang="zh-TW" sz="1800" b="1">
                <a:solidFill>
                  <a:schemeClr val="dk1"/>
                </a:solidFill>
                <a:latin typeface="Microsoft JhengHei"/>
                <a:ea typeface="Microsoft JhengHei"/>
                <a:cs typeface="Microsoft JhengHei"/>
                <a:sym typeface="Microsoft JhengHei"/>
              </a:rPr>
              <a:t>，於交流學校修習之學分不列入畢業學分。出國期間所修習之科目學分均比照校際選修方式辦理，得由各系所酌予採認</a:t>
            </a:r>
            <a:endParaRPr sz="1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外國交換:學海飛颺獎學金</a:t>
            </a:r>
            <a:endParaRPr/>
          </a:p>
        </p:txBody>
      </p:sp>
      <p:sp>
        <p:nvSpPr>
          <p:cNvPr id="453" name="Google Shape;453;p1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11</a:t>
            </a:fld>
            <a:endParaRPr/>
          </a:p>
        </p:txBody>
      </p:sp>
      <p:sp>
        <p:nvSpPr>
          <p:cNvPr id="454" name="Google Shape;454;p11"/>
          <p:cNvSpPr/>
          <p:nvPr/>
        </p:nvSpPr>
        <p:spPr>
          <a:xfrm>
            <a:off x="1593467" y="1483096"/>
            <a:ext cx="9169021" cy="53552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「教育部鼓勵國內大專校院選送學生出國研修或國外專業實習補助要點修正規定」</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rgbClr val="FF0000"/>
                </a:solidFill>
                <a:latin typeface="Microsoft JhengHei"/>
                <a:ea typeface="Microsoft JhengHei"/>
                <a:cs typeface="Microsoft JhengHei"/>
                <a:sym typeface="Microsoft JhengHei"/>
              </a:rPr>
              <a:t>  學海飛颺：</a:t>
            </a:r>
            <a:r>
              <a:rPr lang="zh-TW" sz="1800" b="1" dirty="0">
                <a:solidFill>
                  <a:schemeClr val="dk1"/>
                </a:solidFill>
                <a:latin typeface="Microsoft JhengHei"/>
                <a:ea typeface="Microsoft JhengHei"/>
                <a:cs typeface="Microsoft JhengHei"/>
                <a:sym typeface="Microsoft JhengHei"/>
              </a:rPr>
              <a:t>選送優秀</a:t>
            </a:r>
            <a:r>
              <a:rPr lang="zh-TW" sz="1800" b="1" dirty="0">
                <a:solidFill>
                  <a:schemeClr val="dk1"/>
                </a:solidFill>
                <a:highlight>
                  <a:srgbClr val="FFFF00"/>
                </a:highlight>
                <a:latin typeface="Microsoft JhengHei"/>
                <a:ea typeface="Microsoft JhengHei"/>
                <a:cs typeface="Microsoft JhengHei"/>
                <a:sym typeface="Microsoft JhengHei"/>
              </a:rPr>
              <a:t>中華民國籍學生</a:t>
            </a:r>
            <a:r>
              <a:rPr lang="zh-TW" sz="1800" b="1" dirty="0">
                <a:solidFill>
                  <a:schemeClr val="dk1"/>
                </a:solidFill>
                <a:latin typeface="Microsoft JhengHei"/>
                <a:ea typeface="Microsoft JhengHei"/>
                <a:cs typeface="Microsoft JhengHei"/>
                <a:sym typeface="Microsoft JhengHei"/>
              </a:rPr>
              <a:t>赴登載於本部網站之外國大學校院參考名冊之學校</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                （不包括大陸及港、澳）修讀學分。</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(１) 補助期限以一學期（季）或一學年為原則，本部補助</a:t>
            </a:r>
            <a:r>
              <a:rPr lang="zh-TW" sz="1800" b="1" dirty="0">
                <a:solidFill>
                  <a:srgbClr val="00B0F0"/>
                </a:solidFill>
                <a:latin typeface="Microsoft JhengHei"/>
                <a:ea typeface="Microsoft JhengHei"/>
                <a:cs typeface="Microsoft JhengHei"/>
                <a:sym typeface="Microsoft JhengHei"/>
              </a:rPr>
              <a:t>每人新臺幣五萬元以上三十萬元以下</a:t>
            </a:r>
            <a:r>
              <a:rPr lang="zh-TW" sz="1800" b="1" dirty="0">
                <a:solidFill>
                  <a:schemeClr val="dk1"/>
                </a:solidFill>
                <a:latin typeface="Microsoft JhengHei"/>
                <a:ea typeface="Microsoft JhengHei"/>
                <a:cs typeface="Microsoft JhengHei"/>
                <a:sym typeface="Microsoft JhengHei"/>
              </a:rPr>
              <a:t>；其補助額度得依本部當年度經費預算調整。</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(２) 每人實際獲補助額度由薦送學校自訂，得包括</a:t>
            </a:r>
            <a:r>
              <a:rPr lang="zh-TW" sz="1800" b="1" dirty="0">
                <a:solidFill>
                  <a:srgbClr val="00B0F0"/>
                </a:solidFill>
                <a:latin typeface="Microsoft JhengHei"/>
                <a:ea typeface="Microsoft JhengHei"/>
                <a:cs typeface="Microsoft JhengHei"/>
                <a:sym typeface="Microsoft JhengHei"/>
              </a:rPr>
              <a:t>一張國際來回經濟艙機票款、國外學費及生活費</a:t>
            </a:r>
            <a:r>
              <a:rPr lang="zh-TW" sz="1800" b="1" dirty="0">
                <a:solidFill>
                  <a:schemeClr val="dk1"/>
                </a:solidFill>
                <a:latin typeface="Microsoft JhengHei"/>
                <a:ea typeface="Microsoft JhengHei"/>
                <a:cs typeface="Microsoft JhengHei"/>
                <a:sym typeface="Microsoft JhengHei"/>
              </a:rPr>
              <a:t>等項目。</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學海飛颺獎學金同學無須再提交申請，通過審核的同學，我們將一併討論獎學金名額，若金額足夠將發給全體申請生，若金額不足，則依委員會決議擇優錄取。</a:t>
            </a:r>
            <a:endParaRPr sz="1800" b="1" dirty="0">
              <a:solidFill>
                <a:schemeClr val="dk1"/>
              </a:solidFill>
              <a:latin typeface="Microsoft JhengHei"/>
              <a:ea typeface="Microsoft JhengHei"/>
              <a:cs typeface="Microsoft JhengHei"/>
              <a:sym typeface="Microsoft JhengHei"/>
            </a:endParaRPr>
          </a:p>
          <a:p>
            <a:pPr marL="285750" marR="0" lvl="0" indent="-171450" algn="l" rtl="0">
              <a:spcBef>
                <a:spcPts val="0"/>
              </a:spcBef>
              <a:spcAft>
                <a:spcPts val="0"/>
              </a:spcAft>
              <a:buClr>
                <a:schemeClr val="dk1"/>
              </a:buClr>
              <a:buSzPts val="1800"/>
              <a:buFont typeface="Arial"/>
              <a:buNone/>
            </a:pPr>
            <a:endParaRPr sz="1800" b="1" dirty="0">
              <a:solidFill>
                <a:schemeClr val="dk1"/>
              </a:solidFill>
              <a:latin typeface="Microsoft JhengHei"/>
              <a:ea typeface="Microsoft JhengHei"/>
              <a:cs typeface="Microsoft JhengHei"/>
              <a:sym typeface="Microsoft JhengHei"/>
            </a:endParaRPr>
          </a:p>
          <a:p>
            <a:pPr marL="285750" lvl="0" indent="-285750">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每一學制只能有一次申請學海飛颺獎學金的機會</a:t>
            </a:r>
            <a:r>
              <a:rPr lang="zh-CN" altLang="en-US" sz="1800" b="1" dirty="0">
                <a:solidFill>
                  <a:schemeClr val="dk1"/>
                </a:solidFill>
                <a:latin typeface="Microsoft JhengHei"/>
                <a:ea typeface="Microsoft JhengHei"/>
                <a:cs typeface="Microsoft JhengHei"/>
                <a:sym typeface="Microsoft JhengHei"/>
              </a:rPr>
              <a:t>，在同一學制中已獲得過教育部學海系列的情況下不得再領學海系列補助（如：學海築夢、新南向學海築夢）</a:t>
            </a:r>
            <a:r>
              <a:rPr lang="zh-TW" sz="1800" b="1" dirty="0">
                <a:solidFill>
                  <a:schemeClr val="dk1"/>
                </a:solidFill>
                <a:latin typeface="Microsoft JhengHei"/>
                <a:ea typeface="Microsoft JhengHei"/>
                <a:cs typeface="Microsoft JhengHei"/>
                <a:sym typeface="Microsoft JhengHei"/>
              </a:rPr>
              <a:t>。</a:t>
            </a:r>
            <a:endParaRPr dirty="0"/>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1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中國交換:補助 </a:t>
            </a:r>
            <a:r>
              <a:rPr lang="zh-TW">
                <a:solidFill>
                  <a:srgbClr val="FF0000"/>
                </a:solidFill>
                <a:latin typeface="Microsoft JhengHei"/>
                <a:ea typeface="Microsoft JhengHei"/>
                <a:cs typeface="Microsoft JhengHei"/>
                <a:sym typeface="Microsoft JhengHei"/>
              </a:rPr>
              <a:t>(限補助一次)</a:t>
            </a:r>
            <a:endParaRPr>
              <a:solidFill>
                <a:srgbClr val="FF0000"/>
              </a:solidFill>
              <a:latin typeface="Microsoft JhengHei"/>
              <a:ea typeface="Microsoft JhengHei"/>
              <a:cs typeface="Microsoft JhengHei"/>
              <a:sym typeface="Microsoft JhengHei"/>
            </a:endParaRPr>
          </a:p>
        </p:txBody>
      </p:sp>
      <p:sp>
        <p:nvSpPr>
          <p:cNvPr id="460" name="Google Shape;460;p1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461" name="Google Shape;461;p1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12</a:t>
            </a:fld>
            <a:endParaRPr>
              <a:latin typeface="Microsoft JhengHei"/>
              <a:ea typeface="Microsoft JhengHei"/>
              <a:cs typeface="Microsoft JhengHei"/>
              <a:sym typeface="Microsoft JhengHei"/>
            </a:endParaRPr>
          </a:p>
        </p:txBody>
      </p:sp>
      <p:grpSp>
        <p:nvGrpSpPr>
          <p:cNvPr id="462" name="Google Shape;462;p12"/>
          <p:cNvGrpSpPr/>
          <p:nvPr/>
        </p:nvGrpSpPr>
        <p:grpSpPr>
          <a:xfrm>
            <a:off x="935049" y="1534902"/>
            <a:ext cx="6408712" cy="4095631"/>
            <a:chOff x="0" y="76420"/>
            <a:chExt cx="6408712" cy="4095631"/>
          </a:xfrm>
        </p:grpSpPr>
        <p:sp>
          <p:nvSpPr>
            <p:cNvPr id="463" name="Google Shape;463;p12"/>
            <p:cNvSpPr/>
            <p:nvPr/>
          </p:nvSpPr>
          <p:spPr>
            <a:xfrm>
              <a:off x="0" y="7642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2"/>
            <p:cNvSpPr txBox="1"/>
            <p:nvPr/>
          </p:nvSpPr>
          <p:spPr>
            <a:xfrm>
              <a:off x="33298" y="10971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甲類-政策性選派學生</a:t>
              </a:r>
              <a:endParaRPr/>
            </a:p>
          </p:txBody>
        </p:sp>
        <p:sp>
          <p:nvSpPr>
            <p:cNvPr id="465" name="Google Shape;465;p12"/>
            <p:cNvSpPr/>
            <p:nvPr/>
          </p:nvSpPr>
          <p:spPr>
            <a:xfrm>
              <a:off x="0" y="758530"/>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2"/>
            <p:cNvSpPr txBox="1"/>
            <p:nvPr/>
          </p:nvSpPr>
          <p:spPr>
            <a:xfrm>
              <a:off x="0" y="758530"/>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)九成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生活費每月5,000台幣(四個月為限)</a:t>
              </a:r>
              <a:endParaRPr sz="1700" b="0" i="0" u="none" strike="noStrike" cap="none">
                <a:solidFill>
                  <a:schemeClr val="dk1"/>
                </a:solidFill>
                <a:latin typeface="Arial"/>
                <a:ea typeface="Arial"/>
                <a:cs typeface="Arial"/>
                <a:sym typeface="Arial"/>
              </a:endParaRPr>
            </a:p>
          </p:txBody>
        </p:sp>
        <p:sp>
          <p:nvSpPr>
            <p:cNvPr id="467" name="Google Shape;467;p12"/>
            <p:cNvSpPr/>
            <p:nvPr/>
          </p:nvSpPr>
          <p:spPr>
            <a:xfrm>
              <a:off x="0" y="157825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2"/>
            <p:cNvSpPr txBox="1"/>
            <p:nvPr/>
          </p:nvSpPr>
          <p:spPr>
            <a:xfrm>
              <a:off x="33298" y="161154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乙類-家境清寒證明(縣市政府開立)</a:t>
              </a:r>
              <a:endParaRPr sz="2200">
                <a:solidFill>
                  <a:schemeClr val="lt1"/>
                </a:solidFill>
                <a:latin typeface="Arial"/>
                <a:ea typeface="Arial"/>
                <a:cs typeface="Arial"/>
                <a:sym typeface="Arial"/>
              </a:endParaRPr>
            </a:p>
          </p:txBody>
        </p:sp>
        <p:sp>
          <p:nvSpPr>
            <p:cNvPr id="469" name="Google Shape;469;p12"/>
            <p:cNvSpPr/>
            <p:nvPr/>
          </p:nvSpPr>
          <p:spPr>
            <a:xfrm>
              <a:off x="0" y="2260361"/>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2"/>
            <p:cNvSpPr txBox="1"/>
            <p:nvPr/>
          </p:nvSpPr>
          <p:spPr>
            <a:xfrm>
              <a:off x="0" y="2260361"/>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生活費每月4,000元台幣(四個月為限)</a:t>
              </a:r>
              <a:endParaRPr sz="1700" b="0" i="0" u="none" strike="noStrike" cap="none">
                <a:solidFill>
                  <a:schemeClr val="dk1"/>
                </a:solidFill>
                <a:latin typeface="Arial"/>
                <a:ea typeface="Arial"/>
                <a:cs typeface="Arial"/>
                <a:sym typeface="Arial"/>
              </a:endParaRPr>
            </a:p>
          </p:txBody>
        </p:sp>
        <p:sp>
          <p:nvSpPr>
            <p:cNvPr id="471" name="Google Shape;471;p12"/>
            <p:cNvSpPr/>
            <p:nvPr/>
          </p:nvSpPr>
          <p:spPr>
            <a:xfrm>
              <a:off x="0" y="308008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2"/>
            <p:cNvSpPr txBox="1"/>
            <p:nvPr/>
          </p:nvSpPr>
          <p:spPr>
            <a:xfrm>
              <a:off x="33298" y="311337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丙類-一般補助</a:t>
              </a:r>
              <a:endParaRPr/>
            </a:p>
          </p:txBody>
        </p:sp>
        <p:sp>
          <p:nvSpPr>
            <p:cNvPr id="473" name="Google Shape;473;p12"/>
            <p:cNvSpPr/>
            <p:nvPr/>
          </p:nvSpPr>
          <p:spPr>
            <a:xfrm>
              <a:off x="0" y="3762191"/>
              <a:ext cx="6408712" cy="4098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2"/>
            <p:cNvSpPr txBox="1"/>
            <p:nvPr/>
          </p:nvSpPr>
          <p:spPr>
            <a:xfrm>
              <a:off x="0" y="3762191"/>
              <a:ext cx="6408712" cy="40986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來回機票費(</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p:txBody>
        </p:sp>
      </p:grpSp>
      <p:sp>
        <p:nvSpPr>
          <p:cNvPr id="475" name="Google Shape;475;p12"/>
          <p:cNvSpPr/>
          <p:nvPr/>
        </p:nvSpPr>
        <p:spPr>
          <a:xfrm>
            <a:off x="1198537" y="6183646"/>
            <a:ext cx="70009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800" b="1">
                <a:solidFill>
                  <a:srgbClr val="C00000"/>
                </a:solidFill>
                <a:latin typeface="Microsoft JhengHei"/>
                <a:ea typeface="Microsoft JhengHei"/>
                <a:cs typeface="Microsoft JhengHei"/>
                <a:sym typeface="Microsoft JhengHei"/>
              </a:rPr>
              <a:t>本補助經費是以募款或捐贈方式籌集!</a:t>
            </a:r>
            <a:endParaRPr/>
          </a:p>
        </p:txBody>
      </p:sp>
      <p:pic>
        <p:nvPicPr>
          <p:cNvPr id="476" name="Google Shape;476;p12"/>
          <p:cNvPicPr preferRelativeResize="0"/>
          <p:nvPr/>
        </p:nvPicPr>
        <p:blipFill rotWithShape="1">
          <a:blip r:embed="rId3">
            <a:alphaModFix/>
          </a:blip>
          <a:srcRect/>
          <a:stretch/>
        </p:blipFill>
        <p:spPr>
          <a:xfrm>
            <a:off x="7405589" y="1201306"/>
            <a:ext cx="3524878" cy="49846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1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服務時數</a:t>
            </a:r>
            <a:endParaRPr/>
          </a:p>
        </p:txBody>
      </p:sp>
      <p:sp>
        <p:nvSpPr>
          <p:cNvPr id="482" name="Google Shape;482;p1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t>www.islide.cc</a:t>
            </a:r>
            <a:endParaRPr/>
          </a:p>
        </p:txBody>
      </p:sp>
      <p:sp>
        <p:nvSpPr>
          <p:cNvPr id="483" name="Google Shape;483;p1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13</a:t>
            </a:fld>
            <a:endParaRPr/>
          </a:p>
        </p:txBody>
      </p:sp>
      <p:sp>
        <p:nvSpPr>
          <p:cNvPr id="484" name="Google Shape;484;p13"/>
          <p:cNvSpPr/>
          <p:nvPr/>
        </p:nvSpPr>
        <p:spPr>
          <a:xfrm>
            <a:off x="1234440" y="1194658"/>
            <a:ext cx="9372600" cy="48782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☻為落實並具體化交換生返國後應履行的義務及協助。</a:t>
            </a:r>
            <a:endParaRPr sz="2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每位交換生，需完成</a:t>
            </a:r>
            <a:r>
              <a:rPr lang="zh-TW" sz="1800">
                <a:solidFill>
                  <a:srgbClr val="FF0000"/>
                </a:solidFill>
                <a:latin typeface="Microsoft JhengHei"/>
                <a:ea typeface="Microsoft JhengHei"/>
                <a:cs typeface="Microsoft JhengHei"/>
                <a:sym typeface="Microsoft JhengHei"/>
              </a:rPr>
              <a:t>至少</a:t>
            </a:r>
            <a:r>
              <a:rPr lang="zh-TW" sz="3800" u="sng">
                <a:solidFill>
                  <a:srgbClr val="FF0000"/>
                </a:solidFill>
                <a:latin typeface="Microsoft JhengHei"/>
                <a:ea typeface="Microsoft JhengHei"/>
                <a:cs typeface="Microsoft JhengHei"/>
                <a:sym typeface="Microsoft JhengHei"/>
              </a:rPr>
              <a:t>8小時</a:t>
            </a:r>
            <a:r>
              <a:rPr lang="zh-TW" sz="1800">
                <a:solidFill>
                  <a:schemeClr val="dk1"/>
                </a:solidFill>
                <a:latin typeface="Microsoft JhengHei"/>
                <a:ea typeface="Microsoft JhengHei"/>
                <a:cs typeface="Microsoft JhengHei"/>
                <a:sym typeface="Microsoft JhengHei"/>
              </a:rPr>
              <a:t>的服務時數，</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由國際處於交換生</a:t>
            </a:r>
            <a:r>
              <a:rPr lang="zh-TW" sz="2800" b="1">
                <a:solidFill>
                  <a:srgbClr val="FF0000"/>
                </a:solidFill>
                <a:latin typeface="Microsoft JhengHei"/>
                <a:ea typeface="Microsoft JhengHei"/>
                <a:cs typeface="Microsoft JhengHei"/>
                <a:sym typeface="Microsoft JhengHei"/>
              </a:rPr>
              <a:t>服務時數單</a:t>
            </a:r>
            <a:r>
              <a:rPr lang="zh-TW" sz="1800">
                <a:solidFill>
                  <a:schemeClr val="dk1"/>
                </a:solidFill>
                <a:latin typeface="Microsoft JhengHei"/>
                <a:ea typeface="Microsoft JhengHei"/>
                <a:cs typeface="Microsoft JhengHei"/>
                <a:sym typeface="Microsoft JhengHei"/>
              </a:rPr>
              <a:t>中用印確認通過後，</a:t>
            </a:r>
            <a:r>
              <a:rPr lang="zh-TW" sz="1800" b="1">
                <a:solidFill>
                  <a:schemeClr val="dk1"/>
                </a:solidFill>
                <a:latin typeface="Microsoft JhengHei"/>
                <a:ea typeface="Microsoft JhengHei"/>
                <a:cs typeface="Microsoft JhengHei"/>
                <a:sym typeface="Microsoft JhengHei"/>
              </a:rPr>
              <a:t>始得領取 返國後的尾款補助</a:t>
            </a:r>
            <a:r>
              <a:rPr lang="zh-TW" sz="1800">
                <a:solidFill>
                  <a:schemeClr val="dk1"/>
                </a:solidFill>
                <a:latin typeface="Microsoft JhengHei"/>
                <a:ea typeface="Microsoft JhengHei"/>
                <a:cs typeface="Microsoft JhengHei"/>
                <a:sym typeface="Microsoft JhengHei"/>
              </a:rPr>
              <a:t>。</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Arial"/>
              <a:buNone/>
            </a:pP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☻服務項目:</a:t>
            </a:r>
            <a:endParaRPr/>
          </a:p>
          <a:p>
            <a:pPr marL="0" marR="0" lvl="0" indent="0" algn="l" rtl="0">
              <a:spcBef>
                <a:spcPts val="0"/>
              </a:spcBef>
              <a:spcAft>
                <a:spcPts val="0"/>
              </a:spcAft>
              <a:buNone/>
            </a:pPr>
            <a:r>
              <a:rPr lang="zh-TW" sz="1800">
                <a:solidFill>
                  <a:schemeClr val="dk1"/>
                </a:solidFill>
                <a:latin typeface="Microsoft JhengHei"/>
                <a:ea typeface="Microsoft JhengHei"/>
                <a:cs typeface="Microsoft JhengHei"/>
                <a:sym typeface="Microsoft JhengHei"/>
              </a:rPr>
              <a:t>     </a:t>
            </a:r>
            <a:r>
              <a:rPr lang="zh-TW" sz="2100">
                <a:solidFill>
                  <a:schemeClr val="dk1"/>
                </a:solidFill>
                <a:latin typeface="Microsoft JhengHei"/>
                <a:ea typeface="Microsoft JhengHei"/>
                <a:cs typeface="Microsoft JhengHei"/>
                <a:sym typeface="Microsoft JhengHei"/>
              </a:rPr>
              <a:t>A.交換生甄選說明會/行前說明會之經驗分享(8HR)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B.境外交換生來台接機(8HR)</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C.境外生貴賓接待(8HR)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D.境外交流生或僑生外籍生迎新送舊、節慶活動等.. (8HR)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E.協助交換留學學生之生活適應及輔導交換(由承辦單位老師提供時數)</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F.</a:t>
            </a:r>
            <a:r>
              <a:rPr lang="zh-TW" sz="2400">
                <a:solidFill>
                  <a:schemeClr val="dk1"/>
                </a:solidFill>
                <a:latin typeface="Microsoft JhengHei"/>
                <a:ea typeface="Microsoft JhengHei"/>
                <a:cs typeface="Microsoft JhengHei"/>
                <a:sym typeface="Microsoft JhengHei"/>
              </a:rPr>
              <a:t>提供影音檔影片-交換學校學習生活記錄。(4~16HR)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G.校內國際會議之工作人員(由承辦單位老師提供時數)</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H.其他相關之服務及協助(由承辦單位老師提供時數)</a:t>
            </a:r>
            <a:endParaRPr sz="2100">
              <a:solidFill>
                <a:schemeClr val="dk1"/>
              </a:solidFill>
              <a:latin typeface="Microsoft JhengHei"/>
              <a:ea typeface="Microsoft JhengHei"/>
              <a:cs typeface="Microsoft JhengHei"/>
              <a:sym typeface="Microsoft JhengHei"/>
            </a:endParaRPr>
          </a:p>
        </p:txBody>
      </p:sp>
      <p:pic>
        <p:nvPicPr>
          <p:cNvPr id="485" name="Google Shape;485;p13"/>
          <p:cNvPicPr preferRelativeResize="0"/>
          <p:nvPr/>
        </p:nvPicPr>
        <p:blipFill rotWithShape="1">
          <a:blip r:embed="rId3">
            <a:alphaModFix/>
          </a:blip>
          <a:srcRect/>
          <a:stretch/>
        </p:blipFill>
        <p:spPr>
          <a:xfrm>
            <a:off x="9780266" y="3008376"/>
            <a:ext cx="2167060" cy="30645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4"/>
          <p:cNvPicPr preferRelativeResize="0"/>
          <p:nvPr/>
        </p:nvPicPr>
        <p:blipFill rotWithShape="1">
          <a:blip r:embed="rId3">
            <a:alphaModFix/>
          </a:blip>
          <a:srcRect/>
          <a:stretch/>
        </p:blipFill>
        <p:spPr>
          <a:xfrm>
            <a:off x="2704626" y="1100986"/>
            <a:ext cx="6414207" cy="5053890"/>
          </a:xfrm>
          <a:prstGeom prst="rect">
            <a:avLst/>
          </a:prstGeom>
          <a:noFill/>
          <a:ln>
            <a:noFill/>
          </a:ln>
        </p:spPr>
      </p:pic>
      <p:sp>
        <p:nvSpPr>
          <p:cNvPr id="491" name="Google Shape;491;p14"/>
          <p:cNvSpPr txBox="1">
            <a:spLocks noGrp="1"/>
          </p:cNvSpPr>
          <p:nvPr>
            <p:ph type="title"/>
          </p:nvPr>
        </p:nvSpPr>
        <p:spPr>
          <a:xfrm>
            <a:off x="4644992" y="3162650"/>
            <a:ext cx="2533474" cy="796954"/>
          </a:xfrm>
          <a:prstGeom prst="rect">
            <a:avLst/>
          </a:prstGeom>
          <a:noFill/>
          <a:ln>
            <a:noFill/>
          </a:ln>
        </p:spPr>
        <p:txBody>
          <a:bodyPr spcFirstLastPara="1" wrap="square" lIns="0" tIns="45700" rIns="0"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zh-TW" sz="5400">
                <a:solidFill>
                  <a:srgbClr val="FFFFFF"/>
                </a:solidFill>
              </a:rPr>
              <a:t>各國資訊</a:t>
            </a:r>
            <a:endParaRPr/>
          </a:p>
        </p:txBody>
      </p:sp>
      <p:sp>
        <p:nvSpPr>
          <p:cNvPr id="492" name="Google Shape;492;p1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韓國姊妹校各校位置</a:t>
            </a:r>
            <a:endParaRPr/>
          </a:p>
        </p:txBody>
      </p:sp>
      <p:sp>
        <p:nvSpPr>
          <p:cNvPr id="498" name="Google Shape;498;p1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15</a:t>
            </a:fld>
            <a:endParaRPr/>
          </a:p>
        </p:txBody>
      </p:sp>
      <p:pic>
        <p:nvPicPr>
          <p:cNvPr id="499" name="Google Shape;499;p15"/>
          <p:cNvPicPr preferRelativeResize="0"/>
          <p:nvPr/>
        </p:nvPicPr>
        <p:blipFill rotWithShape="1">
          <a:blip r:embed="rId3">
            <a:alphaModFix/>
          </a:blip>
          <a:srcRect l="17790" t="4034" r="3211" b="2688"/>
          <a:stretch/>
        </p:blipFill>
        <p:spPr>
          <a:xfrm>
            <a:off x="3333751" y="1158882"/>
            <a:ext cx="3752788" cy="5079994"/>
          </a:xfrm>
          <a:prstGeom prst="rect">
            <a:avLst/>
          </a:prstGeom>
          <a:noFill/>
          <a:ln>
            <a:noFill/>
          </a:ln>
        </p:spPr>
      </p:pic>
      <p:sp>
        <p:nvSpPr>
          <p:cNvPr id="500" name="Google Shape;500;p15"/>
          <p:cNvSpPr/>
          <p:nvPr/>
        </p:nvSpPr>
        <p:spPr>
          <a:xfrm>
            <a:off x="6419848" y="1438275"/>
            <a:ext cx="118110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66452" y="19500"/>
                </a:lnTo>
                <a:lnTo>
                  <a:pt x="-234065" y="234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東國首爾</a:t>
            </a:r>
            <a:endParaRPr/>
          </a:p>
        </p:txBody>
      </p:sp>
      <p:sp>
        <p:nvSpPr>
          <p:cNvPr id="501" name="Google Shape;501;p15"/>
          <p:cNvSpPr/>
          <p:nvPr/>
        </p:nvSpPr>
        <p:spPr>
          <a:xfrm>
            <a:off x="2200275" y="2362200"/>
            <a:ext cx="1192211" cy="40957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2600" y="55834"/>
                </a:moveTo>
                <a:lnTo>
                  <a:pt x="179192" y="695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京畿大學</a:t>
            </a:r>
            <a:endParaRPr/>
          </a:p>
        </p:txBody>
      </p:sp>
      <p:sp>
        <p:nvSpPr>
          <p:cNvPr id="502" name="Google Shape;502;p15"/>
          <p:cNvSpPr/>
          <p:nvPr/>
        </p:nvSpPr>
        <p:spPr>
          <a:xfrm>
            <a:off x="1914525" y="3162301"/>
            <a:ext cx="120015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8760" y="24604"/>
                </a:moveTo>
                <a:lnTo>
                  <a:pt x="233671" y="282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金剛大學</a:t>
            </a:r>
            <a:endParaRPr/>
          </a:p>
        </p:txBody>
      </p:sp>
      <p:sp>
        <p:nvSpPr>
          <p:cNvPr id="503" name="Google Shape;503;p15"/>
          <p:cNvSpPr/>
          <p:nvPr/>
        </p:nvSpPr>
        <p:spPr>
          <a:xfrm>
            <a:off x="6648391" y="4286250"/>
            <a:ext cx="1257360" cy="38099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1310" y="7054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東明大學</a:t>
            </a:r>
            <a:endParaRPr/>
          </a:p>
        </p:txBody>
      </p:sp>
      <p:sp>
        <p:nvSpPr>
          <p:cNvPr id="504" name="Google Shape;504;p15"/>
          <p:cNvSpPr/>
          <p:nvPr/>
        </p:nvSpPr>
        <p:spPr>
          <a:xfrm>
            <a:off x="6648391" y="3024189"/>
            <a:ext cx="1190683" cy="47148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939" y="57409"/>
                </a:moveTo>
                <a:lnTo>
                  <a:pt x="-62728" y="1741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威德大學</a:t>
            </a:r>
            <a:endParaRPr/>
          </a:p>
        </p:txBody>
      </p:sp>
      <p:sp>
        <p:nvSpPr>
          <p:cNvPr id="505" name="Google Shape;505;p15"/>
          <p:cNvSpPr/>
          <p:nvPr/>
        </p:nvSpPr>
        <p:spPr>
          <a:xfrm>
            <a:off x="8013695" y="3548923"/>
            <a:ext cx="1193808" cy="546047"/>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11" y="28500"/>
                </a:moveTo>
                <a:lnTo>
                  <a:pt x="-197322" y="75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東國慶州</a:t>
            </a:r>
            <a:endParaRPr/>
          </a:p>
        </p:txBody>
      </p:sp>
      <p:sp>
        <p:nvSpPr>
          <p:cNvPr id="506" name="Google Shape;506;p15"/>
          <p:cNvSpPr/>
          <p:nvPr/>
        </p:nvSpPr>
        <p:spPr>
          <a:xfrm>
            <a:off x="6160957" y="5076825"/>
            <a:ext cx="1439990" cy="41433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5537" y="-12689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新羅大學</a:t>
            </a:r>
            <a:endParaRPr/>
          </a:p>
        </p:txBody>
      </p:sp>
      <p:sp>
        <p:nvSpPr>
          <p:cNvPr id="507" name="Google Shape;507;p15"/>
          <p:cNvSpPr/>
          <p:nvPr/>
        </p:nvSpPr>
        <p:spPr>
          <a:xfrm>
            <a:off x="1809692" y="1266825"/>
            <a:ext cx="1727988" cy="400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0241" y="68990"/>
                </a:moveTo>
                <a:lnTo>
                  <a:pt x="147496" y="193733"/>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中央僧伽大學</a:t>
            </a:r>
            <a:endParaRPr/>
          </a:p>
        </p:txBody>
      </p:sp>
      <p:sp>
        <p:nvSpPr>
          <p:cNvPr id="508" name="Google Shape;508;p15"/>
          <p:cNvSpPr/>
          <p:nvPr/>
        </p:nvSpPr>
        <p:spPr>
          <a:xfrm>
            <a:off x="5647530" y="5599109"/>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48" y="27814"/>
                </a:moveTo>
                <a:lnTo>
                  <a:pt x="-27142" y="-25289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慶尚大學</a:t>
            </a:r>
            <a:endParaRPr/>
          </a:p>
        </p:txBody>
      </p:sp>
      <p:sp>
        <p:nvSpPr>
          <p:cNvPr id="509" name="Google Shape;509;p15"/>
          <p:cNvSpPr/>
          <p:nvPr/>
        </p:nvSpPr>
        <p:spPr>
          <a:xfrm>
            <a:off x="3962739" y="5384001"/>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9398" y="-2887"/>
                </a:moveTo>
                <a:lnTo>
                  <a:pt x="100255" y="-20802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昌原大學</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6"/>
          <p:cNvSpPr txBox="1">
            <a:spLocks noGrp="1"/>
          </p:cNvSpPr>
          <p:nvPr>
            <p:ph type="title"/>
          </p:nvPr>
        </p:nvSpPr>
        <p:spPr>
          <a:xfrm>
            <a:off x="669924" y="-63621"/>
            <a:ext cx="10850563" cy="782531"/>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韓國各校開放名額</a:t>
            </a:r>
            <a:endParaRPr>
              <a:latin typeface="Microsoft JhengHei"/>
              <a:ea typeface="Microsoft JhengHei"/>
              <a:cs typeface="Microsoft JhengHei"/>
              <a:sym typeface="Microsoft JhengHei"/>
            </a:endParaRPr>
          </a:p>
        </p:txBody>
      </p:sp>
      <p:sp>
        <p:nvSpPr>
          <p:cNvPr id="519" name="Google Shape;519;p1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16</a:t>
            </a:fld>
            <a:endParaRPr>
              <a:latin typeface="Microsoft JhengHei"/>
              <a:ea typeface="Microsoft JhengHei"/>
              <a:cs typeface="Microsoft JhengHei"/>
              <a:sym typeface="Microsoft JhengHei"/>
            </a:endParaRPr>
          </a:p>
        </p:txBody>
      </p:sp>
      <p:sp>
        <p:nvSpPr>
          <p:cNvPr id="520" name="Google Shape;520;p16"/>
          <p:cNvSpPr txBox="1"/>
          <p:nvPr/>
        </p:nvSpPr>
        <p:spPr>
          <a:xfrm>
            <a:off x="3598386" y="78376"/>
            <a:ext cx="8449679" cy="867191"/>
          </a:xfrm>
          <a:prstGeom prst="rect">
            <a:avLst/>
          </a:prstGeom>
          <a:noFill/>
          <a:ln>
            <a:noFill/>
          </a:ln>
        </p:spPr>
        <p:txBody>
          <a:bodyPr spcFirstLastPara="1" wrap="square" lIns="90000" tIns="46800" rIns="90000" bIns="46800" anchor="t" anchorCtr="0">
            <a:noAutofit/>
          </a:bodyPr>
          <a:lstStyle/>
          <a:p>
            <a:pPr marL="0" marR="0" lvl="0" indent="0" algn="just" rtl="0">
              <a:spcBef>
                <a:spcPts val="0"/>
              </a:spcBef>
              <a:spcAft>
                <a:spcPts val="0"/>
              </a:spcAft>
              <a:buNone/>
            </a:pPr>
            <a:r>
              <a:rPr lang="zh-TW" sz="1800" b="1">
                <a:solidFill>
                  <a:schemeClr val="dk1"/>
                </a:solidFill>
                <a:latin typeface="Microsoft JhengHei"/>
                <a:ea typeface="Microsoft JhengHei"/>
                <a:cs typeface="Microsoft JhengHei"/>
                <a:sym typeface="Microsoft JhengHei"/>
              </a:rPr>
              <a:t>韓國各大學</a:t>
            </a:r>
            <a:r>
              <a:rPr lang="zh-TW" sz="1800" b="1">
                <a:solidFill>
                  <a:srgbClr val="FF0000"/>
                </a:solidFill>
                <a:latin typeface="Microsoft JhengHei"/>
                <a:ea typeface="Microsoft JhengHei"/>
                <a:cs typeface="Microsoft JhengHei"/>
                <a:sym typeface="Microsoft JhengHei"/>
              </a:rPr>
              <a:t>每年</a:t>
            </a:r>
            <a:r>
              <a:rPr lang="zh-TW" sz="1800" b="1">
                <a:solidFill>
                  <a:schemeClr val="dk1"/>
                </a:solidFill>
                <a:latin typeface="Microsoft JhengHei"/>
                <a:ea typeface="Microsoft JhengHei"/>
                <a:cs typeface="Microsoft JhengHei"/>
                <a:sym typeface="Microsoft JhengHei"/>
              </a:rPr>
              <a:t>開放交換生名額</a:t>
            </a:r>
            <a:r>
              <a:rPr lang="zh-TW" sz="1800" b="1">
                <a:solidFill>
                  <a:srgbClr val="C00000"/>
                </a:solidFill>
                <a:latin typeface="Microsoft JhengHei"/>
                <a:ea typeface="Microsoft JhengHei"/>
                <a:cs typeface="Microsoft JhengHei"/>
                <a:sym typeface="Microsoft JhengHei"/>
              </a:rPr>
              <a:t>1-2</a:t>
            </a:r>
            <a:r>
              <a:rPr lang="zh-TW" sz="1800" b="1">
                <a:solidFill>
                  <a:schemeClr val="dk1"/>
                </a:solidFill>
                <a:latin typeface="Microsoft JhengHei"/>
                <a:ea typeface="Microsoft JhengHei"/>
                <a:cs typeface="Microsoft JhengHei"/>
                <a:sym typeface="Microsoft JhengHei"/>
              </a:rPr>
              <a:t>名, 供本校學生申請, 實際名額得依姐妹校要求而作適當調整</a:t>
            </a:r>
            <a:r>
              <a:rPr lang="zh-TW" sz="2400" b="1">
                <a:solidFill>
                  <a:schemeClr val="dk1"/>
                </a:solidFill>
                <a:latin typeface="Microsoft JhengHei"/>
                <a:ea typeface="Microsoft JhengHei"/>
                <a:cs typeface="Microsoft JhengHei"/>
                <a:sym typeface="Microsoft JhengHei"/>
              </a:rPr>
              <a:t>。</a:t>
            </a:r>
            <a:r>
              <a:rPr lang="zh-TW" sz="1800" b="1">
                <a:solidFill>
                  <a:schemeClr val="dk1"/>
                </a:solidFill>
                <a:highlight>
                  <a:srgbClr val="FFFF00"/>
                </a:highlight>
                <a:latin typeface="Microsoft JhengHei"/>
                <a:ea typeface="Microsoft JhengHei"/>
                <a:cs typeface="Microsoft JhengHei"/>
                <a:sym typeface="Microsoft JhengHei"/>
              </a:rPr>
              <a:t>住宿需申請學校當年度規定，若當學年無宿舍需自行租屋。</a:t>
            </a:r>
            <a:endParaRPr/>
          </a:p>
          <a:p>
            <a:pPr marL="0" marR="0" lvl="0" indent="0" algn="just" rtl="0">
              <a:spcBef>
                <a:spcPts val="0"/>
              </a:spcBef>
              <a:spcAft>
                <a:spcPts val="0"/>
              </a:spcAft>
              <a:buNone/>
            </a:pPr>
            <a:endParaRPr sz="2400" b="1">
              <a:solidFill>
                <a:schemeClr val="dk1"/>
              </a:solidFill>
              <a:latin typeface="Microsoft JhengHei"/>
              <a:ea typeface="Microsoft JhengHei"/>
              <a:cs typeface="Microsoft JhengHei"/>
              <a:sym typeface="Microsoft JhengHei"/>
            </a:endParaRPr>
          </a:p>
        </p:txBody>
      </p:sp>
      <p:sp>
        <p:nvSpPr>
          <p:cNvPr id="521" name="Google Shape;521;p16"/>
          <p:cNvSpPr/>
          <p:nvPr/>
        </p:nvSpPr>
        <p:spPr>
          <a:xfrm>
            <a:off x="4704494" y="6325479"/>
            <a:ext cx="6725927"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TW" sz="1800">
                <a:solidFill>
                  <a:srgbClr val="FF0000"/>
                </a:solidFill>
                <a:latin typeface="Microsoft JhengHei"/>
                <a:ea typeface="Microsoft JhengHei"/>
                <a:cs typeface="Microsoft JhengHei"/>
                <a:sym typeface="Microsoft JhengHei"/>
              </a:rPr>
              <a:t>※此名額參考用，實際名額得依姐妹校之要求而作適當調整。</a:t>
            </a:r>
            <a:endParaRPr/>
          </a:p>
        </p:txBody>
      </p:sp>
      <p:graphicFrame>
        <p:nvGraphicFramePr>
          <p:cNvPr id="522" name="Google Shape;522;p16"/>
          <p:cNvGraphicFramePr/>
          <p:nvPr/>
        </p:nvGraphicFramePr>
        <p:xfrm>
          <a:off x="143935" y="843915"/>
          <a:ext cx="11895650" cy="5395060"/>
        </p:xfrm>
        <a:graphic>
          <a:graphicData uri="http://schemas.openxmlformats.org/drawingml/2006/table">
            <a:tbl>
              <a:tblPr firstRow="1" bandRow="1">
                <a:noFill/>
                <a:tableStyleId>{C80F0981-72E0-48C7-B198-B3CD08EAE37B}</a:tableStyleId>
              </a:tblPr>
              <a:tblGrid>
                <a:gridCol w="1292925">
                  <a:extLst>
                    <a:ext uri="{9D8B030D-6E8A-4147-A177-3AD203B41FA5}">
                      <a16:colId xmlns:a16="http://schemas.microsoft.com/office/drawing/2014/main" val="20000"/>
                    </a:ext>
                  </a:extLst>
                </a:gridCol>
                <a:gridCol w="758625">
                  <a:extLst>
                    <a:ext uri="{9D8B030D-6E8A-4147-A177-3AD203B41FA5}">
                      <a16:colId xmlns:a16="http://schemas.microsoft.com/office/drawing/2014/main" val="20001"/>
                    </a:ext>
                  </a:extLst>
                </a:gridCol>
                <a:gridCol w="912775">
                  <a:extLst>
                    <a:ext uri="{9D8B030D-6E8A-4147-A177-3AD203B41FA5}">
                      <a16:colId xmlns:a16="http://schemas.microsoft.com/office/drawing/2014/main" val="20002"/>
                    </a:ext>
                  </a:extLst>
                </a:gridCol>
                <a:gridCol w="1667425">
                  <a:extLst>
                    <a:ext uri="{9D8B030D-6E8A-4147-A177-3AD203B41FA5}">
                      <a16:colId xmlns:a16="http://schemas.microsoft.com/office/drawing/2014/main" val="20003"/>
                    </a:ext>
                  </a:extLst>
                </a:gridCol>
                <a:gridCol w="2192375">
                  <a:extLst>
                    <a:ext uri="{9D8B030D-6E8A-4147-A177-3AD203B41FA5}">
                      <a16:colId xmlns:a16="http://schemas.microsoft.com/office/drawing/2014/main" val="20004"/>
                    </a:ext>
                  </a:extLst>
                </a:gridCol>
                <a:gridCol w="2607725">
                  <a:extLst>
                    <a:ext uri="{9D8B030D-6E8A-4147-A177-3AD203B41FA5}">
                      <a16:colId xmlns:a16="http://schemas.microsoft.com/office/drawing/2014/main" val="20005"/>
                    </a:ext>
                  </a:extLst>
                </a:gridCol>
                <a:gridCol w="1329275">
                  <a:extLst>
                    <a:ext uri="{9D8B030D-6E8A-4147-A177-3AD203B41FA5}">
                      <a16:colId xmlns:a16="http://schemas.microsoft.com/office/drawing/2014/main" val="20006"/>
                    </a:ext>
                  </a:extLst>
                </a:gridCol>
                <a:gridCol w="1134525">
                  <a:extLst>
                    <a:ext uri="{9D8B030D-6E8A-4147-A177-3AD203B41FA5}">
                      <a16:colId xmlns:a16="http://schemas.microsoft.com/office/drawing/2014/main" val="20007"/>
                    </a:ext>
                  </a:extLst>
                </a:gridCol>
              </a:tblGrid>
              <a:tr h="630950">
                <a:tc>
                  <a:txBody>
                    <a:bodyPr/>
                    <a:lstStyle/>
                    <a:p>
                      <a:pPr marL="0" marR="0" lvl="0" indent="0" algn="ctr" rtl="0">
                        <a:spcBef>
                          <a:spcPts val="0"/>
                        </a:spcBef>
                        <a:spcAft>
                          <a:spcPts val="0"/>
                        </a:spcAft>
                        <a:buNone/>
                      </a:pPr>
                      <a:r>
                        <a:rPr lang="zh-TW" sz="1800" u="none" strike="noStrike" cap="none"/>
                        <a:t>校名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名額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語學堂費用</a:t>
                      </a:r>
                      <a:endParaRPr sz="1800" u="none" strike="noStrike" cap="none"/>
                    </a:p>
                    <a:p>
                      <a:pPr marL="0" marR="0" lvl="0" indent="0" algn="ctr" rtl="0">
                        <a:spcBef>
                          <a:spcPts val="0"/>
                        </a:spcBef>
                        <a:spcAft>
                          <a:spcPts val="0"/>
                        </a:spcAft>
                        <a:buNone/>
                      </a:pPr>
                      <a:r>
                        <a:rPr lang="zh-TW" sz="1800" u="none" strike="noStrike" cap="none"/>
                        <a:t>一期10週</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韓語檢定TOPIK</a:t>
                      </a: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住宿費用</a:t>
                      </a:r>
                      <a:endParaRPr sz="1800" u="none" strike="noStrike" cap="none"/>
                    </a:p>
                    <a:p>
                      <a:pPr marL="0" marR="0" lvl="0" indent="0" algn="ctr" rtl="0">
                        <a:spcBef>
                          <a:spcPts val="0"/>
                        </a:spcBef>
                        <a:spcAft>
                          <a:spcPts val="0"/>
                        </a:spcAft>
                        <a:buNone/>
                      </a:pPr>
                      <a:r>
                        <a:rPr lang="zh-TW" sz="1100" u="none" strike="noStrike" cap="none"/>
                        <a:t>(TWD1:42KWD)</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zh-TW" sz="1400" u="none" strike="noStrike" cap="none"/>
                        <a:t>財力證明</a:t>
                      </a:r>
                      <a:endParaRPr sz="1400" u="none" strike="noStrike" cap="none"/>
                    </a:p>
                    <a:p>
                      <a:pPr marL="0" marR="0" lvl="0" indent="0" algn="ctr" rtl="0">
                        <a:lnSpc>
                          <a:spcPct val="100000"/>
                        </a:lnSpc>
                        <a:spcBef>
                          <a:spcPts val="0"/>
                        </a:spcBef>
                        <a:spcAft>
                          <a:spcPts val="0"/>
                        </a:spcAft>
                        <a:buClr>
                          <a:schemeClr val="dk1"/>
                        </a:buClr>
                        <a:buSzPts val="1400"/>
                        <a:buFont typeface="Arial"/>
                        <a:buNone/>
                      </a:pPr>
                      <a:r>
                        <a:rPr lang="zh-TW" sz="1400" u="none" strike="noStrike" cap="none"/>
                        <a:t>(USD1:3</a:t>
                      </a:r>
                      <a:r>
                        <a:rPr lang="zh-TW"/>
                        <a:t>3</a:t>
                      </a:r>
                      <a:r>
                        <a:rPr lang="zh-TW" sz="1400" u="none" strike="noStrike" cap="none"/>
                        <a:t>TWD)</a:t>
                      </a:r>
                      <a:endParaRPr sz="14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a:t>備註</a:t>
                      </a:r>
                      <a:endParaRPr/>
                    </a:p>
                  </a:txBody>
                  <a:tcPr marL="91450" marR="91450" marT="45725" marB="45725" anchor="ctr"/>
                </a:tc>
                <a:extLst>
                  <a:ext uri="{0D108BD9-81ED-4DB2-BD59-A6C34878D82A}">
                    <a16:rowId xmlns:a16="http://schemas.microsoft.com/office/drawing/2014/main" val="10000"/>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京畿大學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一期70萬韓元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≒16,500TWD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200" u="none" strike="noStrike" cap="none">
                          <a:latin typeface="Microsoft JhengHei"/>
                          <a:ea typeface="Microsoft JhengHei"/>
                          <a:cs typeface="Microsoft JhengHei"/>
                          <a:sym typeface="Microsoft JhengHei"/>
                        </a:rPr>
                        <a:t>*語學堂不需韓檢</a:t>
                      </a:r>
                      <a:br>
                        <a:rPr lang="zh-TW" sz="1200" u="none" strike="noStrike" cap="none">
                          <a:latin typeface="Microsoft JhengHei"/>
                          <a:ea typeface="Microsoft JhengHei"/>
                          <a:cs typeface="Microsoft JhengHei"/>
                          <a:sym typeface="Microsoft JhengHei"/>
                        </a:rPr>
                      </a:b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170萬韓元/一學期</a:t>
                      </a:r>
                      <a:endParaRPr sz="1100" u="none" strike="noStrike" cap="none">
                        <a:latin typeface="Microsoft JhengHei"/>
                        <a:ea typeface="Microsoft JhengHei"/>
                        <a:cs typeface="Microsoft JhengHei"/>
                        <a:sym typeface="Microsoft JhengHei"/>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(二人房)≒41,000TWD</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4</a:t>
                      </a:r>
                      <a:r>
                        <a:rPr lang="zh-TW">
                          <a:latin typeface="Microsoft JhengHei"/>
                          <a:ea typeface="Microsoft JhengHei"/>
                          <a:cs typeface="Microsoft JhengHei"/>
                          <a:sym typeface="Microsoft JhengHei"/>
                        </a:rPr>
                        <a:t>26</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rowSpan="5">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1"/>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東國首爾</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一期122.5萬韓元</a:t>
                      </a:r>
                      <a:endParaRPr sz="1400" u="none" strike="noStrike" cap="none">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≒30,000TWD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050"/>
                        <a:buFont typeface="Microsoft JhengHei"/>
                        <a:buNone/>
                      </a:pPr>
                      <a:r>
                        <a:rPr lang="zh-TW" sz="1050" u="none" strike="noStrike" cap="none">
                          <a:latin typeface="Microsoft JhengHei"/>
                          <a:ea typeface="Microsoft JhengHei"/>
                          <a:cs typeface="Microsoft JhengHei"/>
                          <a:sym typeface="Microsoft JhengHei"/>
                        </a:rPr>
                        <a:t>120萬韓元/一學期</a:t>
                      </a:r>
                      <a:r>
                        <a:rPr lang="zh-TW" sz="800" u="none" strike="noStrike" cap="none">
                          <a:latin typeface="Microsoft JhengHei"/>
                          <a:ea typeface="Microsoft JhengHei"/>
                          <a:cs typeface="Microsoft JhengHei"/>
                          <a:sym typeface="Microsoft JhengHei"/>
                        </a:rPr>
                        <a:t>(校內)</a:t>
                      </a:r>
                      <a:r>
                        <a:rPr lang="zh-TW" sz="1050" u="none" strike="noStrike" cap="none">
                          <a:latin typeface="Microsoft JhengHei"/>
                          <a:ea typeface="Microsoft JhengHei"/>
                          <a:cs typeface="Microsoft JhengHei"/>
                          <a:sym typeface="Microsoft JhengHei"/>
                        </a:rPr>
                        <a:t>≒28,000TWD</a:t>
                      </a:r>
                      <a:br>
                        <a:rPr lang="zh-TW" sz="1050" u="none" strike="noStrike" cap="none">
                          <a:latin typeface="Microsoft JhengHei"/>
                          <a:ea typeface="Microsoft JhengHei"/>
                          <a:cs typeface="Microsoft JhengHei"/>
                          <a:sym typeface="Microsoft JhengHei"/>
                        </a:rPr>
                      </a:br>
                      <a:r>
                        <a:rPr lang="zh-TW" sz="1050" u="none" strike="noStrike" cap="none">
                          <a:latin typeface="Microsoft JhengHei"/>
                          <a:ea typeface="Microsoft JhengHei"/>
                          <a:cs typeface="Microsoft JhengHei"/>
                          <a:sym typeface="Microsoft JhengHei"/>
                        </a:rPr>
                        <a:t>240萬韓元/一學期</a:t>
                      </a:r>
                      <a:r>
                        <a:rPr lang="zh-TW" sz="700" u="none" strike="noStrike" cap="none">
                          <a:latin typeface="Microsoft JhengHei"/>
                          <a:ea typeface="Microsoft JhengHei"/>
                          <a:cs typeface="Microsoft JhengHei"/>
                          <a:sym typeface="Microsoft JhengHei"/>
                        </a:rPr>
                        <a:t>(</a:t>
                      </a:r>
                      <a:r>
                        <a:rPr lang="zh-TW" sz="900" u="none" strike="noStrike" cap="none">
                          <a:latin typeface="Microsoft JhengHei"/>
                          <a:ea typeface="Microsoft JhengHei"/>
                          <a:cs typeface="Microsoft JhengHei"/>
                          <a:sym typeface="Microsoft JhengHei"/>
                        </a:rPr>
                        <a:t>校外)</a:t>
                      </a:r>
                      <a:r>
                        <a:rPr lang="zh-TW" sz="1050" u="none" strike="noStrike" cap="none">
                          <a:latin typeface="Microsoft JhengHei"/>
                          <a:ea typeface="Microsoft JhengHei"/>
                          <a:cs typeface="Microsoft JhengHei"/>
                          <a:sym typeface="Microsoft JhengHei"/>
                        </a:rPr>
                        <a:t>≒56,000TWD</a:t>
                      </a:r>
                      <a:endParaRPr sz="105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426,484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2"/>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慶尚大學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a:latin typeface="Microsoft JhengHei"/>
                          <a:ea typeface="Microsoft JhengHei"/>
                          <a:cs typeface="Microsoft JhengHei"/>
                          <a:sym typeface="Microsoft JhengHei"/>
                        </a:rPr>
                        <a:t>一期200萬韓元≒47,000TWD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solidFill>
                            <a:schemeClr val="dk1"/>
                          </a:solidFill>
                          <a:latin typeface="Microsoft JhengHei"/>
                          <a:ea typeface="Microsoft JhengHei"/>
                          <a:cs typeface="Microsoft JhengHei"/>
                          <a:sym typeface="Microsoft JhengHei"/>
                        </a:rPr>
                        <a:t>109萬韓元/一學期</a:t>
                      </a:r>
                      <a:r>
                        <a:rPr lang="zh-TW" sz="1100" u="none" strike="noStrike" cap="none">
                          <a:latin typeface="Microsoft JhengHei"/>
                          <a:ea typeface="Microsoft JhengHei"/>
                          <a:cs typeface="Microsoft JhengHei"/>
                          <a:sym typeface="Microsoft JhengHei"/>
                        </a:rPr>
                        <a:t>≒25,400TWD</a:t>
                      </a:r>
                      <a:endParaRPr sz="11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3</a:t>
                      </a:r>
                      <a:r>
                        <a:rPr lang="zh-TW">
                          <a:latin typeface="Microsoft JhengHei"/>
                          <a:ea typeface="Microsoft JhengHei"/>
                          <a:cs typeface="Microsoft JhengHei"/>
                          <a:sym typeface="Microsoft JhengHei"/>
                        </a:rPr>
                        <a:t>28</a:t>
                      </a:r>
                      <a:r>
                        <a:rPr lang="zh-TW" sz="1400" u="none" strike="noStrike" cap="none">
                          <a:solidFill>
                            <a:schemeClr val="dk1"/>
                          </a:solidFill>
                          <a:latin typeface="Microsoft JhengHei"/>
                          <a:ea typeface="Microsoft JhengHei"/>
                          <a:cs typeface="Microsoft JhengHei"/>
                          <a:sym typeface="Microsoft JhengHei"/>
                        </a:rPr>
                        <a:t>,0</a:t>
                      </a:r>
                      <a:r>
                        <a:rPr lang="zh-TW">
                          <a:latin typeface="Microsoft JhengHei"/>
                          <a:ea typeface="Microsoft JhengHei"/>
                          <a:cs typeface="Microsoft JhengHei"/>
                          <a:sym typeface="Microsoft JhengHei"/>
                        </a:rPr>
                        <a:t>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3"/>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金剛大學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一期150萬韓元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≒35,000TWD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132萬韓元/一學期(二人房)</a:t>
                      </a:r>
                      <a:endParaRPr/>
                    </a:p>
                    <a:p>
                      <a:pPr marL="0" marR="0" lvl="0" indent="0" algn="l" rtl="0">
                        <a:lnSpc>
                          <a:spcPct val="100000"/>
                        </a:lnSpc>
                        <a:spcBef>
                          <a:spcPts val="0"/>
                        </a:spcBef>
                        <a:spcAft>
                          <a:spcPts val="0"/>
                        </a:spcAft>
                        <a:buClr>
                          <a:schemeClr val="dk1"/>
                        </a:buClr>
                        <a:buSzPts val="1100"/>
                        <a:buFont typeface="Microsoft JhengHei"/>
                        <a:buNone/>
                      </a:pPr>
                      <a:r>
                        <a:rPr lang="zh-TW" sz="1100" u="none" strike="noStrike" cap="none">
                          <a:latin typeface="Microsoft JhengHei"/>
                          <a:ea typeface="Microsoft JhengHei"/>
                          <a:cs typeface="Microsoft JhengHei"/>
                          <a:sym typeface="Microsoft JhengHei"/>
                        </a:rPr>
                        <a:t>≒32,000TWD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4"/>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東明大學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一期240萬韓元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≒57,000TWD</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sz="1200" u="none" strike="noStrike" cap="none">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*大學部課程，需韓檢3級以上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90萬韓元/一學期(三人房)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≒22,000TWD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endParaRPr lang="zh-TW"/>
                    </a:p>
                  </a:txBody>
                  <a:tcPr/>
                </a:tc>
                <a:extLst>
                  <a:ext uri="{0D108BD9-81ED-4DB2-BD59-A6C34878D82A}">
                    <a16:rowId xmlns:a16="http://schemas.microsoft.com/office/drawing/2014/main" val="10005"/>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東國慶州</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77.7萬韓元/一學期(三人房)</a:t>
                      </a:r>
                      <a:endParaRPr/>
                    </a:p>
                    <a:p>
                      <a:pPr marL="0" marR="0" lvl="0" indent="0" algn="l" rtl="0">
                        <a:spcBef>
                          <a:spcPts val="0"/>
                        </a:spcBef>
                        <a:spcAft>
                          <a:spcPts val="0"/>
                        </a:spcAft>
                        <a:buNone/>
                      </a:pPr>
                      <a:r>
                        <a:rPr lang="zh-TW" sz="1100" u="none" strike="noStrike" cap="none">
                          <a:latin typeface="Microsoft JhengHei"/>
                          <a:ea typeface="Microsoft JhengHei"/>
                          <a:cs typeface="Microsoft JhengHei"/>
                          <a:sym typeface="Microsoft JhengHei"/>
                        </a:rPr>
                        <a:t>≒18,500TWD</a:t>
                      </a:r>
                      <a:endParaRPr sz="11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6"/>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威德大學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spcBef>
                          <a:spcPts val="0"/>
                        </a:spcBef>
                        <a:spcAft>
                          <a:spcPts val="0"/>
                        </a:spcAft>
                        <a:buNone/>
                      </a:pPr>
                      <a:r>
                        <a:rPr lang="zh-TW" sz="1800" u="none" strike="noStrike" cap="none">
                          <a:latin typeface="Microsoft JhengHei"/>
                          <a:ea typeface="Microsoft JhengHei"/>
                          <a:cs typeface="Microsoft JhengHei"/>
                          <a:sym typeface="Microsoft JhengHei"/>
                        </a:rPr>
                        <a:t>韓檢2級以上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7"/>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新羅大學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韓檢3級以上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大學部課程</a:t>
                      </a:r>
                      <a:endParaRPr/>
                    </a:p>
                  </a:txBody>
                  <a:tcPr marL="91450" marR="91450" marT="45725" marB="45725" anchor="ctr"/>
                </a:tc>
                <a:extLst>
                  <a:ext uri="{0D108BD9-81ED-4DB2-BD59-A6C34878D82A}">
                    <a16:rowId xmlns:a16="http://schemas.microsoft.com/office/drawing/2014/main" val="10008"/>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中央僧伽</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免費</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ctr" rtl="0">
                        <a:spcBef>
                          <a:spcPts val="0"/>
                        </a:spcBef>
                        <a:spcAft>
                          <a:spcPts val="0"/>
                        </a:spcAft>
                        <a:buNone/>
                      </a:pPr>
                      <a:r>
                        <a:rPr lang="zh-TW" sz="1600" u="none" strike="noStrike" cap="none">
                          <a:latin typeface="Microsoft JhengHei"/>
                          <a:ea typeface="Microsoft JhengHei"/>
                          <a:cs typeface="Microsoft JhengHei"/>
                          <a:sym typeface="Microsoft JhengHei"/>
                        </a:rPr>
                        <a:t>互惠</a:t>
                      </a:r>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8,200USD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2</a:t>
                      </a:r>
                      <a:r>
                        <a:rPr lang="zh-TW">
                          <a:latin typeface="Microsoft JhengHei"/>
                          <a:ea typeface="Microsoft JhengHei"/>
                          <a:cs typeface="Microsoft JhengHei"/>
                          <a:sym typeface="Microsoft JhengHei"/>
                        </a:rPr>
                        <a:t>69</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013</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僧侶課程</a:t>
                      </a:r>
                      <a:endParaRPr/>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17</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1687655398"/>
              </p:ext>
            </p:extLst>
          </p:nvPr>
        </p:nvGraphicFramePr>
        <p:xfrm>
          <a:off x="669925" y="1466156"/>
          <a:ext cx="10835850" cy="3961547"/>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1547">
                <a:tc>
                  <a:txBody>
                    <a:bodyPr/>
                    <a:lstStyle/>
                    <a:p>
                      <a:pPr marL="0" marR="0" lvl="0" indent="0" algn="ctr" rtl="0">
                        <a:spcBef>
                          <a:spcPts val="0"/>
                        </a:spcBef>
                        <a:spcAft>
                          <a:spcPts val="0"/>
                        </a:spcAft>
                        <a:buNone/>
                      </a:pPr>
                      <a:r>
                        <a:rPr lang="zh-TW" sz="1800" b="1" u="none" strike="noStrike" cap="none" dirty="0">
                          <a:latin typeface="Microsoft JhengHei"/>
                          <a:ea typeface="Microsoft JhengHei"/>
                          <a:cs typeface="Microsoft JhengHei"/>
                          <a:sym typeface="Microsoft JhengHei"/>
                        </a:rPr>
                        <a:t>編號</a:t>
                      </a:r>
                      <a:endParaRPr sz="1800" b="1" i="0" u="none" strike="noStrike" cap="none" dirty="0">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校名</a:t>
                      </a:r>
                      <a:endParaRPr dirty="0"/>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可報名名額</a:t>
                      </a:r>
                      <a:endParaRPr/>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1</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中國人民大學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1"/>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2</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南京大學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dirty="0"/>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2"/>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3</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北京交通大學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800"/>
                        <a:buFont typeface="Microsoft JhengHei"/>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3"/>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4</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東南大學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4"/>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5</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a:solidFill>
                            <a:schemeClr val="dk1"/>
                          </a:solidFill>
                          <a:latin typeface="Microsoft JhengHei"/>
                          <a:ea typeface="Microsoft JhengHei"/>
                          <a:cs typeface="Microsoft JhengHei"/>
                          <a:sym typeface="Microsoft JhengHei"/>
                        </a:rPr>
                        <a:t>四川大學</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5"/>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6</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rgbClr val="FF0000"/>
                          </a:solidFill>
                          <a:latin typeface="Microsoft JhengHei"/>
                          <a:ea typeface="Microsoft JhengHei"/>
                          <a:cs typeface="Microsoft JhengHei"/>
                          <a:sym typeface="Microsoft JhengHei"/>
                        </a:rPr>
                        <a:t>揚州大學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CN"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rgbClr val="000000"/>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6"/>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7</a:t>
                      </a:r>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sz="1800" u="none" strike="noStrike" cap="none" dirty="0">
                          <a:solidFill>
                            <a:srgbClr val="FF0000"/>
                          </a:solidFill>
                          <a:latin typeface="Microsoft JhengHei"/>
                          <a:ea typeface="Microsoft JhengHei"/>
                          <a:cs typeface="Microsoft JhengHei"/>
                          <a:sym typeface="Microsoft JhengHei"/>
                        </a:rPr>
                        <a:t>深圳大學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5</a:t>
                      </a:r>
                      <a:endParaRPr dirty="0"/>
                    </a:p>
                  </a:txBody>
                  <a:tcPr marL="0" marR="0" marT="0" marB="0" anchor="ctr">
                    <a:solidFill>
                      <a:srgbClr val="FFFF99"/>
                    </a:solidFill>
                  </a:tcPr>
                </a:tc>
                <a:extLst>
                  <a:ext uri="{0D108BD9-81ED-4DB2-BD59-A6C34878D82A}">
                    <a16:rowId xmlns:a16="http://schemas.microsoft.com/office/drawing/2014/main" val="10007"/>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8</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鄭州大學</a:t>
                      </a:r>
                      <a:endParaRPr dirty="0"/>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8"/>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9</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陝西師範大學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09"/>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10</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西北師範大學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18</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959706982"/>
              </p:ext>
            </p:extLst>
          </p:nvPr>
        </p:nvGraphicFramePr>
        <p:xfrm>
          <a:off x="684638" y="1479113"/>
          <a:ext cx="10835850" cy="3965650"/>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565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編號</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校名</a:t>
                      </a:r>
                      <a:endParaRPr/>
                    </a:p>
                  </a:txBody>
                  <a:tcPr marL="0" marR="0" marT="0" marB="0" anchor="ctr"/>
                </a:tc>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可報名名額</a:t>
                      </a:r>
                      <a:endParaRPr dirty="0"/>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11</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華中師範大學</a:t>
                      </a:r>
                      <a:endParaRPr sz="1800" b="0" i="0" u="none" strike="noStrike" cap="none" dirty="0">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a:solidFill>
                            <a:schemeClr val="dk1"/>
                          </a:solidFill>
                          <a:latin typeface="Microsoft JhengHei"/>
                          <a:ea typeface="Microsoft JhengHei"/>
                          <a:cs typeface="Microsoft JhengHei"/>
                          <a:sym typeface="Microsoft JhengHei"/>
                        </a:rPr>
                        <a:t>1</a:t>
                      </a:r>
                      <a:endParaRPr sz="1800" b="0" i="0" u="none" strike="noStrike" cap="none">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1"/>
                  </a:ext>
                </a:extLst>
              </a:tr>
              <a:tr h="360000">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12</a:t>
                      </a:r>
                      <a:endParaRPr sz="1800" b="1"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東莞城市學院</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2"/>
                  </a:ext>
                </a:extLst>
              </a:tr>
              <a:tr h="360000">
                <a:tc>
                  <a:txBody>
                    <a:bodyPr/>
                    <a:lstStyle/>
                    <a:p>
                      <a:pPr marL="0" marR="0" lvl="0" indent="0" algn="ctr" rtl="0">
                        <a:spcBef>
                          <a:spcPts val="0"/>
                        </a:spcBef>
                        <a:spcAft>
                          <a:spcPts val="0"/>
                        </a:spcAft>
                        <a:buNone/>
                      </a:pPr>
                      <a:r>
                        <a:rPr lang="zh-TW" sz="1800" b="1" i="0" u="none" strike="noStrike" cap="none" dirty="0">
                          <a:solidFill>
                            <a:srgbClr val="000000"/>
                          </a:solidFill>
                          <a:latin typeface="Microsoft JhengHei"/>
                          <a:ea typeface="Microsoft JhengHei"/>
                          <a:cs typeface="Microsoft JhengHei"/>
                          <a:sym typeface="Microsoft JhengHei"/>
                        </a:rPr>
                        <a:t>13</a:t>
                      </a:r>
                      <a:endParaRPr dirty="0"/>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u="none" strike="noStrike" cap="none" dirty="0">
                          <a:solidFill>
                            <a:srgbClr val="FF0000"/>
                          </a:solidFill>
                          <a:latin typeface="Microsoft JhengHei"/>
                          <a:ea typeface="Microsoft JhengHei"/>
                          <a:cs typeface="Microsoft JhengHei"/>
                          <a:sym typeface="Microsoft JhengHei"/>
                        </a:rPr>
                        <a:t>集美大學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14</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福建師範大學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08895572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15</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上海大學</a:t>
                      </a:r>
                      <a:endParaRPr lang="en-US" altLang="zh-CN"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3154793009"/>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16</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雲南大學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680295357"/>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17</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b="0" i="0" u="none" strike="noStrike" cap="none" dirty="0">
                          <a:solidFill>
                            <a:srgbClr val="FF0000"/>
                          </a:solidFill>
                          <a:latin typeface="Microsoft JhengHei"/>
                          <a:ea typeface="Microsoft JhengHei"/>
                          <a:cs typeface="Microsoft JhengHei"/>
                          <a:sym typeface="Arial"/>
                        </a:rPr>
                        <a:t>烟臺大學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3122220669"/>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18</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CN" altLang="en-US" sz="1800" b="0" i="0" u="none" strike="noStrike" cap="none" dirty="0">
                          <a:solidFill>
                            <a:srgbClr val="FF0000"/>
                          </a:solidFill>
                          <a:latin typeface="Microsoft JhengHei"/>
                          <a:ea typeface="Microsoft JhengHei"/>
                          <a:cs typeface="Microsoft JhengHei"/>
                          <a:sym typeface="Arial"/>
                        </a:rPr>
                        <a:t>揚州大學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2636829127"/>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19</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東北財經大學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590091993"/>
                  </a:ext>
                </a:extLst>
              </a:tr>
              <a:tr h="360000">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000000"/>
                          </a:solidFill>
                          <a:latin typeface="Microsoft JhengHei"/>
                          <a:ea typeface="Microsoft JhengHei"/>
                          <a:cs typeface="Microsoft JhengHei"/>
                          <a:sym typeface="Arial"/>
                        </a:rPr>
                        <a:t>20</a:t>
                      </a:r>
                      <a:endParaRPr sz="1800" b="1" i="0" u="none" strike="noStrike" cap="none" dirty="0">
                        <a:solidFill>
                          <a:srgbClr val="000000"/>
                        </a:solidFill>
                        <a:latin typeface="Microsoft JhengHei"/>
                        <a:ea typeface="Microsoft JhengHei"/>
                        <a:cs typeface="Microsoft JhengHei"/>
                        <a:sym typeface="Aria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b="0" i="0" u="none" strike="noStrike" cap="none" dirty="0">
                          <a:solidFill>
                            <a:schemeClr val="dk1"/>
                          </a:solidFill>
                          <a:latin typeface="Microsoft JhengHei"/>
                          <a:ea typeface="Microsoft JhengHei"/>
                          <a:cs typeface="Microsoft JhengHei"/>
                          <a:sym typeface="Arial"/>
                        </a:rPr>
                        <a:t>濟南大學</a:t>
                      </a:r>
                      <a:endParaRPr sz="1800" b="0" i="0" u="none" strike="noStrike" cap="none" dirty="0">
                        <a:solidFill>
                          <a:schemeClr val="dk1"/>
                        </a:solidFill>
                        <a:latin typeface="Microsoft JhengHei"/>
                        <a:ea typeface="Microsoft JhengHei"/>
                        <a:cs typeface="Microsoft JhengHei"/>
                        <a:sym typeface="Arial"/>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4103296515"/>
                  </a:ext>
                </a:extLst>
              </a:tr>
            </a:tbl>
          </a:graphicData>
        </a:graphic>
      </p:graphicFrame>
    </p:spTree>
    <p:extLst>
      <p:ext uri="{BB962C8B-B14F-4D97-AF65-F5344CB8AC3E}">
        <p14:creationId xmlns:p14="http://schemas.microsoft.com/office/powerpoint/2010/main" val="3229607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美國-西來大學 (University of the West, UWEST) </a:t>
            </a:r>
            <a:endParaRPr/>
          </a:p>
        </p:txBody>
      </p:sp>
      <p:sp>
        <p:nvSpPr>
          <p:cNvPr id="536" name="Google Shape;536;p1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19</a:t>
            </a:fld>
            <a:endParaRPr>
              <a:latin typeface="Microsoft JhengHei"/>
              <a:ea typeface="Microsoft JhengHei"/>
              <a:cs typeface="Microsoft JhengHei"/>
              <a:sym typeface="Microsoft JhengHei"/>
            </a:endParaRPr>
          </a:p>
        </p:txBody>
      </p:sp>
      <p:pic>
        <p:nvPicPr>
          <p:cNvPr id="537" name="Google Shape;537;p18"/>
          <p:cNvPicPr preferRelativeResize="0"/>
          <p:nvPr/>
        </p:nvPicPr>
        <p:blipFill rotWithShape="1">
          <a:blip r:embed="rId3">
            <a:alphaModFix/>
          </a:blip>
          <a:srcRect/>
          <a:stretch/>
        </p:blipFill>
        <p:spPr>
          <a:xfrm>
            <a:off x="669924" y="1152525"/>
            <a:ext cx="1720851" cy="1305059"/>
          </a:xfrm>
          <a:prstGeom prst="rect">
            <a:avLst/>
          </a:prstGeom>
          <a:noFill/>
          <a:ln>
            <a:noFill/>
          </a:ln>
        </p:spPr>
      </p:pic>
      <p:graphicFrame>
        <p:nvGraphicFramePr>
          <p:cNvPr id="538" name="Google Shape;538;p18"/>
          <p:cNvGraphicFramePr/>
          <p:nvPr>
            <p:extLst>
              <p:ext uri="{D42A27DB-BD31-4B8C-83A1-F6EECF244321}">
                <p14:modId xmlns:p14="http://schemas.microsoft.com/office/powerpoint/2010/main" val="2048274278"/>
              </p:ext>
            </p:extLst>
          </p:nvPr>
        </p:nvGraphicFramePr>
        <p:xfrm>
          <a:off x="669924" y="2581409"/>
          <a:ext cx="10731500" cy="2926100"/>
        </p:xfrm>
        <a:graphic>
          <a:graphicData uri="http://schemas.openxmlformats.org/drawingml/2006/table">
            <a:tbl>
              <a:tblPr firstRow="1" bandRow="1">
                <a:noFill/>
                <a:tableStyleId>{C80F0981-72E0-48C7-B198-B3CD08EAE37B}</a:tableStyleId>
              </a:tblPr>
              <a:tblGrid>
                <a:gridCol w="1086100">
                  <a:extLst>
                    <a:ext uri="{9D8B030D-6E8A-4147-A177-3AD203B41FA5}">
                      <a16:colId xmlns:a16="http://schemas.microsoft.com/office/drawing/2014/main" val="20000"/>
                    </a:ext>
                  </a:extLst>
                </a:gridCol>
                <a:gridCol w="916425">
                  <a:extLst>
                    <a:ext uri="{9D8B030D-6E8A-4147-A177-3AD203B41FA5}">
                      <a16:colId xmlns:a16="http://schemas.microsoft.com/office/drawing/2014/main" val="20001"/>
                    </a:ext>
                  </a:extLst>
                </a:gridCol>
                <a:gridCol w="752775">
                  <a:extLst>
                    <a:ext uri="{9D8B030D-6E8A-4147-A177-3AD203B41FA5}">
                      <a16:colId xmlns:a16="http://schemas.microsoft.com/office/drawing/2014/main" val="20002"/>
                    </a:ext>
                  </a:extLst>
                </a:gridCol>
                <a:gridCol w="1128500">
                  <a:extLst>
                    <a:ext uri="{9D8B030D-6E8A-4147-A177-3AD203B41FA5}">
                      <a16:colId xmlns:a16="http://schemas.microsoft.com/office/drawing/2014/main" val="20003"/>
                    </a:ext>
                  </a:extLst>
                </a:gridCol>
                <a:gridCol w="1128500">
                  <a:extLst>
                    <a:ext uri="{9D8B030D-6E8A-4147-A177-3AD203B41FA5}">
                      <a16:colId xmlns:a16="http://schemas.microsoft.com/office/drawing/2014/main" val="20004"/>
                    </a:ext>
                  </a:extLst>
                </a:gridCol>
                <a:gridCol w="1866625">
                  <a:extLst>
                    <a:ext uri="{9D8B030D-6E8A-4147-A177-3AD203B41FA5}">
                      <a16:colId xmlns:a16="http://schemas.microsoft.com/office/drawing/2014/main" val="20005"/>
                    </a:ext>
                  </a:extLst>
                </a:gridCol>
                <a:gridCol w="1376375">
                  <a:extLst>
                    <a:ext uri="{9D8B030D-6E8A-4147-A177-3AD203B41FA5}">
                      <a16:colId xmlns:a16="http://schemas.microsoft.com/office/drawing/2014/main" val="20006"/>
                    </a:ext>
                  </a:extLst>
                </a:gridCol>
                <a:gridCol w="1234175">
                  <a:extLst>
                    <a:ext uri="{9D8B030D-6E8A-4147-A177-3AD203B41FA5}">
                      <a16:colId xmlns:a16="http://schemas.microsoft.com/office/drawing/2014/main" val="20007"/>
                    </a:ext>
                  </a:extLst>
                </a:gridCol>
                <a:gridCol w="12420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u="none" strike="noStrike" cap="none"/>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dirty="0"/>
                        <a:t>住宿</a:t>
                      </a:r>
                      <a:endParaRPr sz="1800" dirty="0"/>
                    </a:p>
                    <a:p>
                      <a:pPr marL="0" lvl="0" indent="0" algn="l" rtl="0">
                        <a:spcBef>
                          <a:spcPts val="0"/>
                        </a:spcBef>
                        <a:spcAft>
                          <a:spcPts val="0"/>
                        </a:spcAft>
                        <a:buClr>
                          <a:schemeClr val="dk1"/>
                        </a:buClr>
                        <a:buFont typeface="Arial"/>
                        <a:buNone/>
                      </a:pPr>
                      <a:r>
                        <a:rPr lang="zh-TW" sz="1100" dirty="0"/>
                        <a:t>(USD1:33TWD)</a:t>
                      </a:r>
                      <a:endParaRPr sz="10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endParaRPr/>
                    </a:p>
                    <a:p>
                      <a:pPr marL="0" marR="0" lvl="0" indent="0" algn="l" rtl="0">
                        <a:lnSpc>
                          <a:spcPct val="100000"/>
                        </a:lnSpc>
                        <a:spcBef>
                          <a:spcPts val="0"/>
                        </a:spcBef>
                        <a:spcAft>
                          <a:spcPts val="0"/>
                        </a:spcAft>
                        <a:buClr>
                          <a:schemeClr val="dk1"/>
                        </a:buClr>
                        <a:buSzPts val="1400"/>
                        <a:buFont typeface="Arial"/>
                        <a:buNone/>
                      </a:pP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University of the West</a:t>
                      </a:r>
                      <a:endParaRPr sz="16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15名</a:t>
                      </a:r>
                      <a:endParaRPr sz="1800"/>
                    </a:p>
                    <a:p>
                      <a:pPr marL="0" marR="0" lvl="0" indent="0" algn="ctr" rtl="0">
                        <a:spcBef>
                          <a:spcPts val="0"/>
                        </a:spcBef>
                        <a:spcAft>
                          <a:spcPts val="0"/>
                        </a:spcAft>
                        <a:buNone/>
                      </a:pPr>
                      <a:r>
                        <a:rPr lang="zh-TW" sz="1800"/>
                        <a:t>(本次為15名)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400"/>
                        <a:t>由對方學校免除學費(雜支及課本需自費)</a:t>
                      </a: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dirty="0"/>
                        <a:t>念大學部課程需求托福ibt69或雅思5.5</a:t>
                      </a:r>
                      <a:endParaRPr dirty="0"/>
                    </a:p>
                    <a:p>
                      <a:pPr marL="171450" marR="0" lvl="0" indent="-171450" algn="l" rtl="0">
                        <a:spcBef>
                          <a:spcPts val="0"/>
                        </a:spcBef>
                        <a:spcAft>
                          <a:spcPts val="0"/>
                        </a:spcAft>
                        <a:buClr>
                          <a:schemeClr val="dk1"/>
                        </a:buClr>
                        <a:buSzPts val="1200"/>
                        <a:buFont typeface="Noto Sans Symbols"/>
                        <a:buChar char="●"/>
                      </a:pPr>
                      <a:r>
                        <a:rPr lang="zh-TW" sz="1200" dirty="0"/>
                        <a:t>念研究所課程需求托福ibt79或雅思6.5</a:t>
                      </a:r>
                      <a:endParaRPr dirty="0"/>
                    </a:p>
                    <a:p>
                      <a:pPr marL="171450" marR="0" lvl="0" indent="-171450" algn="l" rtl="0">
                        <a:spcBef>
                          <a:spcPts val="0"/>
                        </a:spcBef>
                        <a:spcAft>
                          <a:spcPts val="0"/>
                        </a:spcAft>
                        <a:buClr>
                          <a:schemeClr val="dk1"/>
                        </a:buClr>
                        <a:buSzPts val="1200"/>
                        <a:buFont typeface="Noto Sans Symbols"/>
                        <a:buChar char="●"/>
                      </a:pPr>
                      <a:r>
                        <a:rPr lang="zh-TW" sz="1200" dirty="0"/>
                        <a:t>若無托福或雅思證明，亦可由其他英文能力檢定或其他可證明之文件，但需要參加EPT英文能力分級測驗</a:t>
                      </a:r>
                      <a:endParaRPr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3人房：2,164美金</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zh-TW" sz="1400" dirty="0">
                          <a:solidFill>
                            <a:schemeClr val="dk1"/>
                          </a:solidFill>
                          <a:latin typeface="Arial"/>
                          <a:ea typeface="Arial"/>
                          <a:cs typeface="Arial"/>
                          <a:sym typeface="Arial"/>
                        </a:rPr>
                        <a:t>(7</a:t>
                      </a:r>
                      <a:r>
                        <a:rPr lang="zh-TW" dirty="0"/>
                        <a:t>0</a:t>
                      </a:r>
                      <a:r>
                        <a:rPr lang="zh-TW" sz="1400" dirty="0">
                          <a:solidFill>
                            <a:schemeClr val="dk1"/>
                          </a:solidFill>
                          <a:latin typeface="Arial"/>
                          <a:ea typeface="Arial"/>
                          <a:cs typeface="Arial"/>
                          <a:sym typeface="Arial"/>
                        </a:rPr>
                        <a:t>,</a:t>
                      </a:r>
                      <a:r>
                        <a:rPr lang="zh-TW" dirty="0"/>
                        <a:t>993</a:t>
                      </a:r>
                      <a:r>
                        <a:rPr lang="zh-TW" sz="1400" dirty="0">
                          <a:solidFill>
                            <a:schemeClr val="dk1"/>
                          </a:solidFill>
                          <a:latin typeface="Arial"/>
                          <a:ea typeface="Arial"/>
                          <a:cs typeface="Arial"/>
                          <a:sym typeface="Arial"/>
                        </a:rPr>
                        <a:t>新台幣)</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2人房：2,868美金</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zh-TW" sz="1400" dirty="0">
                          <a:solidFill>
                            <a:schemeClr val="dk1"/>
                          </a:solidFill>
                          <a:latin typeface="Arial"/>
                          <a:ea typeface="Arial"/>
                          <a:cs typeface="Arial"/>
                          <a:sym typeface="Arial"/>
                        </a:rPr>
                        <a:t>(94,</a:t>
                      </a:r>
                      <a:r>
                        <a:rPr lang="zh-TW" dirty="0"/>
                        <a:t>089</a:t>
                      </a:r>
                      <a:r>
                        <a:rPr lang="zh-TW" sz="1400" dirty="0">
                          <a:solidFill>
                            <a:schemeClr val="dk1"/>
                          </a:solidFill>
                          <a:latin typeface="Arial"/>
                          <a:ea typeface="Arial"/>
                          <a:cs typeface="Arial"/>
                          <a:sym typeface="Arial"/>
                        </a:rPr>
                        <a:t>新台幣)</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23,930USD≒</a:t>
                      </a:r>
                      <a:endParaRPr/>
                    </a:p>
                    <a:p>
                      <a:pPr marL="0" marR="0" lvl="0" indent="0" algn="l" rtl="0">
                        <a:spcBef>
                          <a:spcPts val="0"/>
                        </a:spcBef>
                        <a:spcAft>
                          <a:spcPts val="0"/>
                        </a:spcAft>
                        <a:buNone/>
                      </a:pPr>
                      <a:r>
                        <a:rPr lang="zh-TW" sz="1400">
                          <a:solidFill>
                            <a:schemeClr val="dk1"/>
                          </a:solidFill>
                          <a:latin typeface="Arial"/>
                          <a:ea typeface="Arial"/>
                          <a:cs typeface="Arial"/>
                          <a:sym typeface="Arial"/>
                        </a:rPr>
                        <a:t>7</a:t>
                      </a:r>
                      <a:r>
                        <a:rPr lang="zh-TW"/>
                        <a:t>85</a:t>
                      </a:r>
                      <a:r>
                        <a:rPr lang="zh-TW" sz="1400">
                          <a:solidFill>
                            <a:schemeClr val="dk1"/>
                          </a:solidFill>
                          <a:latin typeface="Arial"/>
                          <a:ea typeface="Arial"/>
                          <a:cs typeface="Arial"/>
                          <a:sym typeface="Arial"/>
                        </a:rPr>
                        <a:t>,</a:t>
                      </a:r>
                      <a:r>
                        <a:rPr lang="zh-TW"/>
                        <a:t>060</a:t>
                      </a:r>
                      <a:r>
                        <a:rPr lang="zh-TW" sz="1400">
                          <a:solidFill>
                            <a:schemeClr val="dk1"/>
                          </a:solidFill>
                          <a:latin typeface="Arial"/>
                          <a:ea typeface="Arial"/>
                          <a:cs typeface="Arial"/>
                          <a:sym typeface="Arial"/>
                        </a:rPr>
                        <a:t>NTD</a:t>
                      </a: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39" name="Google Shape;539;p18"/>
          <p:cNvPicPr preferRelativeResize="0"/>
          <p:nvPr/>
        </p:nvPicPr>
        <p:blipFill rotWithShape="1">
          <a:blip r:embed="rId4">
            <a:alphaModFix/>
          </a:blip>
          <a:srcRect/>
          <a:stretch/>
        </p:blipFill>
        <p:spPr>
          <a:xfrm>
            <a:off x="2926080" y="1165790"/>
            <a:ext cx="2119122" cy="1291794"/>
          </a:xfrm>
          <a:prstGeom prst="rect">
            <a:avLst/>
          </a:prstGeom>
          <a:noFill/>
          <a:ln>
            <a:noFill/>
          </a:ln>
        </p:spPr>
      </p:pic>
      <p:sp>
        <p:nvSpPr>
          <p:cNvPr id="540" name="Google Shape;540;p18"/>
          <p:cNvSpPr txBox="1"/>
          <p:nvPr/>
        </p:nvSpPr>
        <p:spPr>
          <a:xfrm>
            <a:off x="5385180" y="1152524"/>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位於加州 橘郡 柔似蜜市(加州中部左右)</a:t>
            </a:r>
            <a:endParaRPr/>
          </a:p>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可從安大略或是洛杉磯機場過去。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日本-龍谷大學 (Ryukoku University, RKU)</a:t>
            </a:r>
            <a:endParaRPr>
              <a:latin typeface="Microsoft JhengHei"/>
              <a:ea typeface="Microsoft JhengHei"/>
              <a:cs typeface="Microsoft JhengHei"/>
              <a:sym typeface="Microsoft JhengHei"/>
            </a:endParaRPr>
          </a:p>
        </p:txBody>
      </p:sp>
      <p:sp>
        <p:nvSpPr>
          <p:cNvPr id="546" name="Google Shape;546;p19"/>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547" name="Google Shape;547;p1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20</a:t>
            </a:fld>
            <a:endParaRPr>
              <a:latin typeface="Microsoft JhengHei"/>
              <a:ea typeface="Microsoft JhengHei"/>
              <a:cs typeface="Microsoft JhengHei"/>
              <a:sym typeface="Microsoft JhengHei"/>
            </a:endParaRPr>
          </a:p>
        </p:txBody>
      </p:sp>
      <p:pic>
        <p:nvPicPr>
          <p:cNvPr id="548" name="Google Shape;548;p19"/>
          <p:cNvPicPr preferRelativeResize="0"/>
          <p:nvPr/>
        </p:nvPicPr>
        <p:blipFill rotWithShape="1">
          <a:blip r:embed="rId3">
            <a:alphaModFix/>
          </a:blip>
          <a:srcRect/>
          <a:stretch/>
        </p:blipFill>
        <p:spPr>
          <a:xfrm>
            <a:off x="669924" y="1164950"/>
            <a:ext cx="2235200" cy="1236309"/>
          </a:xfrm>
          <a:prstGeom prst="rect">
            <a:avLst/>
          </a:prstGeom>
          <a:noFill/>
          <a:ln>
            <a:noFill/>
          </a:ln>
        </p:spPr>
      </p:pic>
      <p:graphicFrame>
        <p:nvGraphicFramePr>
          <p:cNvPr id="549" name="Google Shape;549;p19"/>
          <p:cNvGraphicFramePr/>
          <p:nvPr>
            <p:extLst>
              <p:ext uri="{D42A27DB-BD31-4B8C-83A1-F6EECF244321}">
                <p14:modId xmlns:p14="http://schemas.microsoft.com/office/powerpoint/2010/main" val="1810060659"/>
              </p:ext>
            </p:extLst>
          </p:nvPr>
        </p:nvGraphicFramePr>
        <p:xfrm>
          <a:off x="669924" y="2581409"/>
          <a:ext cx="10731500" cy="3870980"/>
        </p:xfrm>
        <a:graphic>
          <a:graphicData uri="http://schemas.openxmlformats.org/drawingml/2006/table">
            <a:tbl>
              <a:tblPr firstRow="1" bandRow="1">
                <a:noFill/>
                <a:tableStyleId>{C80F0981-72E0-48C7-B198-B3CD08EAE37B}</a:tableStyleId>
              </a:tblPr>
              <a:tblGrid>
                <a:gridCol w="1116275">
                  <a:extLst>
                    <a:ext uri="{9D8B030D-6E8A-4147-A177-3AD203B41FA5}">
                      <a16:colId xmlns:a16="http://schemas.microsoft.com/office/drawing/2014/main" val="20000"/>
                    </a:ext>
                  </a:extLst>
                </a:gridCol>
                <a:gridCol w="976666">
                  <a:extLst>
                    <a:ext uri="{9D8B030D-6E8A-4147-A177-3AD203B41FA5}">
                      <a16:colId xmlns:a16="http://schemas.microsoft.com/office/drawing/2014/main" val="20001"/>
                    </a:ext>
                  </a:extLst>
                </a:gridCol>
                <a:gridCol w="1037109">
                  <a:extLst>
                    <a:ext uri="{9D8B030D-6E8A-4147-A177-3AD203B41FA5}">
                      <a16:colId xmlns:a16="http://schemas.microsoft.com/office/drawing/2014/main" val="20002"/>
                    </a:ext>
                  </a:extLst>
                </a:gridCol>
                <a:gridCol w="861675">
                  <a:extLst>
                    <a:ext uri="{9D8B030D-6E8A-4147-A177-3AD203B41FA5}">
                      <a16:colId xmlns:a16="http://schemas.microsoft.com/office/drawing/2014/main" val="20003"/>
                    </a:ext>
                  </a:extLst>
                </a:gridCol>
                <a:gridCol w="1090750">
                  <a:extLst>
                    <a:ext uri="{9D8B030D-6E8A-4147-A177-3AD203B41FA5}">
                      <a16:colId xmlns:a16="http://schemas.microsoft.com/office/drawing/2014/main" val="20004"/>
                    </a:ext>
                  </a:extLst>
                </a:gridCol>
                <a:gridCol w="1689425">
                  <a:extLst>
                    <a:ext uri="{9D8B030D-6E8A-4147-A177-3AD203B41FA5}">
                      <a16:colId xmlns:a16="http://schemas.microsoft.com/office/drawing/2014/main" val="20005"/>
                    </a:ext>
                  </a:extLst>
                </a:gridCol>
                <a:gridCol w="1414625">
                  <a:extLst>
                    <a:ext uri="{9D8B030D-6E8A-4147-A177-3AD203B41FA5}">
                      <a16:colId xmlns:a16="http://schemas.microsoft.com/office/drawing/2014/main" val="20006"/>
                    </a:ext>
                  </a:extLst>
                </a:gridCol>
                <a:gridCol w="1268450">
                  <a:extLst>
                    <a:ext uri="{9D8B030D-6E8A-4147-A177-3AD203B41FA5}">
                      <a16:colId xmlns:a16="http://schemas.microsoft.com/office/drawing/2014/main" val="20007"/>
                    </a:ext>
                  </a:extLst>
                </a:gridCol>
                <a:gridCol w="12765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dirty="0"/>
                        <a:t>語言學校</a:t>
                      </a:r>
                      <a:endParaRPr dirty="0"/>
                    </a:p>
                  </a:txBody>
                  <a:tcPr marL="91450" marR="91450" marT="45725" marB="45725"/>
                </a:tc>
                <a:tc>
                  <a:txBody>
                    <a:bodyPr/>
                    <a:lstStyle/>
                    <a:p>
                      <a:pPr marL="0" marR="0" lvl="0" indent="0" algn="l" rtl="0">
                        <a:spcBef>
                          <a:spcPts val="0"/>
                        </a:spcBef>
                        <a:spcAft>
                          <a:spcPts val="0"/>
                        </a:spcAft>
                        <a:buNone/>
                      </a:pPr>
                      <a:r>
                        <a:rPr lang="zh-TW" sz="1800" dirty="0"/>
                        <a:t>語言</a:t>
                      </a:r>
                      <a:endParaRPr sz="1800" dirty="0"/>
                    </a:p>
                    <a:p>
                      <a:pPr marL="0" marR="0" lvl="0" indent="0" algn="l" rtl="0">
                        <a:spcBef>
                          <a:spcPts val="0"/>
                        </a:spcBef>
                        <a:spcAft>
                          <a:spcPts val="0"/>
                        </a:spcAft>
                        <a:buNone/>
                      </a:pPr>
                      <a:r>
                        <a:rPr lang="zh-TW" sz="1800" dirty="0"/>
                        <a:t>學校</a:t>
                      </a:r>
                      <a:endParaRPr sz="1800" dirty="0"/>
                    </a:p>
                    <a:p>
                      <a:pPr marL="0" marR="0" lvl="0" indent="0" algn="l" rtl="0">
                        <a:spcBef>
                          <a:spcPts val="0"/>
                        </a:spcBef>
                        <a:spcAft>
                          <a:spcPts val="0"/>
                        </a:spcAft>
                        <a:buNone/>
                      </a:pPr>
                      <a:r>
                        <a:rPr lang="zh-TW" sz="1800" dirty="0"/>
                        <a:t>費用</a:t>
                      </a:r>
                      <a:endParaRPr sz="1800"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r>
                        <a:rPr lang="zh-TW" sz="1800" dirty="0"/>
                        <a:t>學期</a:t>
                      </a:r>
                      <a:endParaRPr sz="1800" dirty="0"/>
                    </a:p>
                    <a:p>
                      <a:pPr marL="0" marR="0" lvl="0" indent="0" algn="l" rtl="0">
                        <a:spcBef>
                          <a:spcPts val="0"/>
                        </a:spcBef>
                        <a:spcAft>
                          <a:spcPts val="0"/>
                        </a:spcAft>
                        <a:buNone/>
                      </a:pPr>
                      <a:r>
                        <a:rPr lang="zh-TW" sz="1800" dirty="0"/>
                        <a:t>區間</a:t>
                      </a:r>
                      <a:endParaRPr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a:t>住宿費</a:t>
                      </a:r>
                      <a:endParaRPr sz="1800"/>
                    </a:p>
                    <a:p>
                      <a:pPr marL="0" marR="0" lvl="0" indent="0" algn="l" rtl="0">
                        <a:spcBef>
                          <a:spcPts val="0"/>
                        </a:spcBef>
                        <a:spcAft>
                          <a:spcPts val="0"/>
                        </a:spcAft>
                        <a:buNone/>
                      </a:pPr>
                      <a:r>
                        <a:rPr lang="zh-TW" sz="1100"/>
                        <a:t>(TWD1:0.22JPY)</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dirty="0"/>
                        <a:t>Ryukoku University</a:t>
                      </a:r>
                      <a:endParaRPr sz="1600"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t>每年4名(1名公費+3名自費)</a:t>
                      </a:r>
                      <a:endParaRPr dirty="0"/>
                    </a:p>
                    <a:p>
                      <a:pPr marL="285750" marR="0" lvl="0" indent="-285750" algn="l" rtl="0">
                        <a:spcBef>
                          <a:spcPts val="0"/>
                        </a:spcBef>
                        <a:spcAft>
                          <a:spcPts val="0"/>
                        </a:spcAft>
                        <a:buClr>
                          <a:schemeClr val="dk1"/>
                        </a:buClr>
                        <a:buSzPts val="1400"/>
                        <a:buFont typeface="Arial"/>
                        <a:buChar char="•"/>
                      </a:pPr>
                      <a:r>
                        <a:rPr lang="zh-TW" sz="1400" dirty="0"/>
                        <a:t>本次為</a:t>
                      </a:r>
                      <a:r>
                        <a:rPr lang="en-US" altLang="zh-TW" sz="1400" u="sng" dirty="0">
                          <a:solidFill>
                            <a:srgbClr val="C00000"/>
                          </a:solidFill>
                        </a:rPr>
                        <a:t>2</a:t>
                      </a:r>
                      <a:r>
                        <a:rPr lang="zh-TW" sz="1400" dirty="0">
                          <a:solidFill>
                            <a:srgbClr val="C00000"/>
                          </a:solidFill>
                        </a:rPr>
                        <a:t>名自費</a:t>
                      </a:r>
                      <a:endParaRPr sz="14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a:t>課程為Japanese Experience Program in Kyoto</a:t>
                      </a:r>
                      <a:endParaRPr/>
                    </a:p>
                    <a:p>
                      <a:pPr marL="171450" marR="0" lvl="0" indent="-171450" algn="l" rtl="0">
                        <a:spcBef>
                          <a:spcPts val="0"/>
                        </a:spcBef>
                        <a:spcAft>
                          <a:spcPts val="0"/>
                        </a:spcAft>
                        <a:buClr>
                          <a:schemeClr val="dk1"/>
                        </a:buClr>
                        <a:buSzPts val="1200"/>
                        <a:buFont typeface="Arial"/>
                        <a:buChar char="•"/>
                      </a:pPr>
                      <a:r>
                        <a:rPr lang="zh-TW" sz="1200"/>
                        <a:t>Japanese Experience Program in English。</a:t>
                      </a:r>
                      <a:endParaRPr/>
                    </a:p>
                    <a:p>
                      <a:pPr marL="0" marR="0" lvl="0" indent="0" algn="ctr"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200" dirty="0"/>
                        <a:t>學費：175,000JPY/學期(第一學期(40250新台幣)，第二學期只需付課程費16,000JPY(每科)。3680新台幣)</a:t>
                      </a:r>
                      <a:endParaRPr dirty="0"/>
                    </a:p>
                    <a:p>
                      <a:pPr marL="0" marR="0" lvl="0" indent="0" algn="l" rtl="0">
                        <a:spcBef>
                          <a:spcPts val="0"/>
                        </a:spcBef>
                        <a:spcAft>
                          <a:spcPts val="0"/>
                        </a:spcAft>
                        <a:buNone/>
                      </a:pPr>
                      <a:endParaRPr sz="1400" dirty="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dirty="0"/>
                        <a:t>需日文基礎N4以上或學習300小時日文課程。(可申請一學期或一學年)。</a:t>
                      </a:r>
                      <a:endParaRPr sz="1200" dirty="0"/>
                    </a:p>
                    <a:p>
                      <a:pPr marL="171450" marR="0" lvl="0" indent="-171450" algn="l" rtl="0">
                        <a:spcBef>
                          <a:spcPts val="0"/>
                        </a:spcBef>
                        <a:spcAft>
                          <a:spcPts val="0"/>
                        </a:spcAft>
                        <a:buClr>
                          <a:schemeClr val="dk1"/>
                        </a:buClr>
                        <a:buSzPts val="1200"/>
                        <a:buFont typeface="Noto Sans Symbols"/>
                        <a:buChar char="●"/>
                      </a:pPr>
                      <a:r>
                        <a:rPr lang="zh-TW" sz="1200" dirty="0"/>
                        <a:t>若無日文基礎可， 須提交TOEFL ibt 61或相當的IELTS 5.5。</a:t>
                      </a:r>
                      <a:endParaRPr dirty="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國際學生的住宿費月租+水電費，是19000日幣。房間比較小是雙人間。(4,</a:t>
                      </a:r>
                      <a:r>
                        <a:rPr lang="zh-TW" dirty="0"/>
                        <a:t>174</a:t>
                      </a:r>
                      <a:r>
                        <a:rPr lang="zh-TW" sz="1400" dirty="0">
                          <a:solidFill>
                            <a:schemeClr val="dk1"/>
                          </a:solidFill>
                          <a:latin typeface="Arial"/>
                          <a:ea typeface="Arial"/>
                          <a:cs typeface="Arial"/>
                          <a:sym typeface="Arial"/>
                        </a:rPr>
                        <a:t>新台幣)</a:t>
                      </a: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姊妹校無硬性規定，這幾次申請同學皆提供30萬元新台幣以上的金額。建議同學依循。</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國際學生以深草校區為主，語言學校及住宿也在深草校區。</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550" name="Google Shape;550;p19"/>
          <p:cNvPicPr preferRelativeResize="0"/>
          <p:nvPr/>
        </p:nvPicPr>
        <p:blipFill rotWithShape="1">
          <a:blip r:embed="rId4">
            <a:alphaModFix/>
          </a:blip>
          <a:srcRect/>
          <a:stretch/>
        </p:blipFill>
        <p:spPr>
          <a:xfrm>
            <a:off x="3466408" y="1143094"/>
            <a:ext cx="1689944" cy="1258165"/>
          </a:xfrm>
          <a:prstGeom prst="rect">
            <a:avLst/>
          </a:prstGeom>
          <a:noFill/>
          <a:ln>
            <a:noFill/>
          </a:ln>
        </p:spPr>
      </p:pic>
      <p:sp>
        <p:nvSpPr>
          <p:cNvPr id="551" name="Google Shape;551;p19"/>
          <p:cNvSpPr txBox="1"/>
          <p:nvPr/>
        </p:nvSpPr>
        <p:spPr>
          <a:xfrm>
            <a:off x="5385180" y="1152524"/>
            <a:ext cx="6264276" cy="1305059"/>
          </a:xfrm>
          <a:prstGeom prst="rect">
            <a:avLst/>
          </a:prstGeom>
          <a:noFill/>
          <a:ln>
            <a:noFill/>
          </a:ln>
        </p:spPr>
        <p:txBody>
          <a:bodyPr spcFirstLastPara="1" wrap="square" lIns="0" tIns="45700" rIns="0" bIns="45700" anchor="b" anchorCtr="0">
            <a:normAutofit fontScale="92500"/>
          </a:bodyPr>
          <a:lstStyle/>
          <a:p>
            <a:pPr marL="0" marR="0" lvl="0" indent="0" algn="l" rtl="0">
              <a:lnSpc>
                <a:spcPct val="90000"/>
              </a:lnSpc>
              <a:spcBef>
                <a:spcPts val="0"/>
              </a:spcBef>
              <a:spcAft>
                <a:spcPts val="0"/>
              </a:spcAft>
              <a:buClr>
                <a:schemeClr val="dk1"/>
              </a:buClr>
              <a:buSzPct val="100000"/>
              <a:buFont typeface="Microsoft JhengHei"/>
              <a:buNone/>
            </a:pPr>
            <a:r>
              <a:rPr lang="zh-TW" sz="2800" b="1">
                <a:solidFill>
                  <a:schemeClr val="dk1"/>
                </a:solidFill>
                <a:latin typeface="Microsoft JhengHei"/>
                <a:ea typeface="Microsoft JhengHei"/>
                <a:cs typeface="Microsoft JhengHei"/>
                <a:sym typeface="Microsoft JhengHei"/>
              </a:rPr>
              <a:t>位於關西 京都 共三校區 大宮校區(京都市)</a:t>
            </a:r>
            <a:endParaRPr/>
          </a:p>
          <a:p>
            <a:pPr marL="0" marR="0" lvl="0" indent="0" algn="l" rtl="0">
              <a:lnSpc>
                <a:spcPct val="90000"/>
              </a:lnSpc>
              <a:spcBef>
                <a:spcPts val="0"/>
              </a:spcBef>
              <a:spcAft>
                <a:spcPts val="0"/>
              </a:spcAft>
              <a:buClr>
                <a:srgbClr val="C00000"/>
              </a:buClr>
              <a:buSzPct val="100000"/>
              <a:buFont typeface="Microsoft JhengHei"/>
              <a:buNone/>
            </a:pPr>
            <a:r>
              <a:rPr lang="zh-TW" sz="2800" b="1">
                <a:solidFill>
                  <a:srgbClr val="C00000"/>
                </a:solidFill>
                <a:latin typeface="Microsoft JhengHei"/>
                <a:ea typeface="Microsoft JhengHei"/>
                <a:cs typeface="Microsoft JhengHei"/>
                <a:sym typeface="Microsoft JhengHei"/>
              </a:rPr>
              <a:t>深草校區(京都市)</a:t>
            </a:r>
            <a:r>
              <a:rPr lang="zh-TW" sz="2800" b="1">
                <a:solidFill>
                  <a:schemeClr val="dk1"/>
                </a:solidFill>
                <a:latin typeface="Microsoft JhengHei"/>
                <a:ea typeface="Microsoft JhengHei"/>
                <a:cs typeface="Microsoft JhengHei"/>
                <a:sym typeface="Microsoft JhengHei"/>
              </a:rPr>
              <a:t>、瀬田校區（滋賀縣大津市）可從關西機場過去。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600"/>
              <a:buFont typeface="Microsoft JhengHei"/>
              <a:buNone/>
            </a:pPr>
            <a:r>
              <a:rPr lang="zh-TW" sz="2600">
                <a:latin typeface="Microsoft JhengHei"/>
                <a:ea typeface="Microsoft JhengHei"/>
                <a:cs typeface="Microsoft JhengHei"/>
                <a:sym typeface="Microsoft JhengHei"/>
              </a:rPr>
              <a:t>泰國-正大管理學院(PANYAPIWAT INSTITUTE OF MANAGEMENT, PIM)</a:t>
            </a:r>
            <a:endParaRPr sz="2600">
              <a:latin typeface="Microsoft JhengHei"/>
              <a:ea typeface="Microsoft JhengHei"/>
              <a:cs typeface="Microsoft JhengHei"/>
              <a:sym typeface="Microsoft JhengHei"/>
            </a:endParaRPr>
          </a:p>
        </p:txBody>
      </p:sp>
      <p:sp>
        <p:nvSpPr>
          <p:cNvPr id="587" name="Google Shape;587;p2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21</a:t>
            </a:fld>
            <a:endParaRPr>
              <a:latin typeface="Microsoft JhengHei"/>
              <a:ea typeface="Microsoft JhengHei"/>
              <a:cs typeface="Microsoft JhengHei"/>
              <a:sym typeface="Microsoft JhengHei"/>
            </a:endParaRPr>
          </a:p>
        </p:txBody>
      </p:sp>
      <p:pic>
        <p:nvPicPr>
          <p:cNvPr id="588" name="Google Shape;588;p23"/>
          <p:cNvPicPr preferRelativeResize="0"/>
          <p:nvPr/>
        </p:nvPicPr>
        <p:blipFill rotWithShape="1">
          <a:blip r:embed="rId3">
            <a:alphaModFix/>
          </a:blip>
          <a:srcRect/>
          <a:stretch/>
        </p:blipFill>
        <p:spPr>
          <a:xfrm>
            <a:off x="669925" y="1298604"/>
            <a:ext cx="1865458" cy="1393563"/>
          </a:xfrm>
          <a:prstGeom prst="rect">
            <a:avLst/>
          </a:prstGeom>
          <a:noFill/>
          <a:ln>
            <a:noFill/>
          </a:ln>
        </p:spPr>
      </p:pic>
      <p:sp>
        <p:nvSpPr>
          <p:cNvPr id="589" name="Google Shape;589;p23"/>
          <p:cNvSpPr txBox="1"/>
          <p:nvPr/>
        </p:nvSpPr>
        <p:spPr>
          <a:xfrm>
            <a:off x="4150214" y="1347363"/>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dirty="0">
                <a:solidFill>
                  <a:schemeClr val="dk1"/>
                </a:solidFill>
                <a:latin typeface="Microsoft JhengHei"/>
                <a:ea typeface="Microsoft JhengHei"/>
                <a:cs typeface="Microsoft JhengHei"/>
                <a:sym typeface="Microsoft JhengHei"/>
              </a:rPr>
              <a:t>位於泰國曼谷都會區的暖武里府，泰國中部的一所私立大學。目前只開放本校的大學部學生申請，PIM目前開放：</a:t>
            </a:r>
            <a:r>
              <a:rPr lang="zh-CN" altLang="en-US" sz="2400" b="1" dirty="0">
                <a:solidFill>
                  <a:schemeClr val="dk1"/>
                </a:solidFill>
                <a:latin typeface="Microsoft JhengHei"/>
                <a:ea typeface="Microsoft JhengHei"/>
                <a:cs typeface="Microsoft JhengHei"/>
                <a:sym typeface="Microsoft JhengHei"/>
              </a:rPr>
              <a:t>教育學院、文學院、食品商業管理學院 </a:t>
            </a:r>
            <a:r>
              <a:rPr lang="zh-TW" sz="2400" b="1" dirty="0">
                <a:solidFill>
                  <a:schemeClr val="dk1"/>
                </a:solidFill>
                <a:latin typeface="Microsoft JhengHei"/>
                <a:ea typeface="Microsoft JhengHei"/>
                <a:cs typeface="Microsoft JhengHei"/>
                <a:sym typeface="Microsoft JhengHei"/>
              </a:rPr>
              <a:t>接受申請。</a:t>
            </a:r>
            <a:endParaRPr sz="2400" b="1" dirty="0">
              <a:solidFill>
                <a:schemeClr val="dk1"/>
              </a:solidFill>
              <a:latin typeface="Microsoft JhengHei"/>
              <a:ea typeface="Microsoft JhengHei"/>
              <a:cs typeface="Microsoft JhengHei"/>
              <a:sym typeface="Microsoft JhengHei"/>
            </a:endParaRPr>
          </a:p>
        </p:txBody>
      </p:sp>
      <p:pic>
        <p:nvPicPr>
          <p:cNvPr id="590" name="Google Shape;590;p23"/>
          <p:cNvPicPr preferRelativeResize="0"/>
          <p:nvPr/>
        </p:nvPicPr>
        <p:blipFill rotWithShape="1">
          <a:blip r:embed="rId4">
            <a:alphaModFix/>
          </a:blip>
          <a:srcRect/>
          <a:stretch/>
        </p:blipFill>
        <p:spPr>
          <a:xfrm>
            <a:off x="2961495" y="1298604"/>
            <a:ext cx="762607" cy="1382819"/>
          </a:xfrm>
          <a:prstGeom prst="rect">
            <a:avLst/>
          </a:prstGeom>
          <a:noFill/>
          <a:ln>
            <a:noFill/>
          </a:ln>
        </p:spPr>
      </p:pic>
      <p:graphicFrame>
        <p:nvGraphicFramePr>
          <p:cNvPr id="591" name="Google Shape;591;p23"/>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PANYAPIWAT INSTITUTE</a:t>
                      </a:r>
                      <a:endParaRPr/>
                    </a:p>
                    <a:p>
                      <a:pPr marL="0" marR="0" lvl="0" indent="0" algn="l" rtl="0">
                        <a:spcBef>
                          <a:spcPts val="0"/>
                        </a:spcBef>
                        <a:spcAft>
                          <a:spcPts val="0"/>
                        </a:spcAft>
                        <a:buNone/>
                      </a:pPr>
                      <a:r>
                        <a:rPr lang="zh-TW" sz="1100" b="0"/>
                        <a:t>OF MANAGEMENT</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PIM所有課程皆以英文授課，申請者須具備英文聽說讀寫能力，能理解全英授課課程。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a:t>
                      </a:r>
                      <a:r>
                        <a:rPr lang="zh-TW"/>
                        <a:t>514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目前只開放本校的大學部學生申請，PIM目前開放：國際學院的國際現代貿易管理學系接受申請。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馬來西亞-拉曼大學</a:t>
            </a:r>
            <a:endParaRPr/>
          </a:p>
        </p:txBody>
      </p:sp>
      <p:sp>
        <p:nvSpPr>
          <p:cNvPr id="607" name="Google Shape;607;p2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22</a:t>
            </a:fld>
            <a:endParaRPr>
              <a:latin typeface="Microsoft JhengHei"/>
              <a:ea typeface="Microsoft JhengHei"/>
              <a:cs typeface="Microsoft JhengHei"/>
              <a:sym typeface="Microsoft JhengHei"/>
            </a:endParaRPr>
          </a:p>
        </p:txBody>
      </p:sp>
      <p:sp>
        <p:nvSpPr>
          <p:cNvPr id="608" name="Google Shape;608;p25"/>
          <p:cNvSpPr txBox="1"/>
          <p:nvPr/>
        </p:nvSpPr>
        <p:spPr>
          <a:xfrm>
            <a:off x="6410325" y="1248932"/>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位於馬來西亞 西馬 霹靂州 金寶</a:t>
            </a:r>
            <a:endParaRPr sz="2800" b="1">
              <a:solidFill>
                <a:schemeClr val="dk1"/>
              </a:solidFill>
              <a:latin typeface="Microsoft JhengHei"/>
              <a:ea typeface="Microsoft JhengHei"/>
              <a:cs typeface="Microsoft JhengHei"/>
              <a:sym typeface="Microsoft JhengHei"/>
            </a:endParaRPr>
          </a:p>
        </p:txBody>
      </p:sp>
      <p:graphicFrame>
        <p:nvGraphicFramePr>
          <p:cNvPr id="609" name="Google Shape;609;p25"/>
          <p:cNvGraphicFramePr/>
          <p:nvPr>
            <p:extLst>
              <p:ext uri="{D42A27DB-BD31-4B8C-83A1-F6EECF244321}">
                <p14:modId xmlns:p14="http://schemas.microsoft.com/office/powerpoint/2010/main" val="1209213749"/>
              </p:ext>
            </p:extLst>
          </p:nvPr>
        </p:nvGraphicFramePr>
        <p:xfrm>
          <a:off x="669924" y="2581409"/>
          <a:ext cx="10731525" cy="393194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dirty="0"/>
                        <a:t>住宿含餐費</a:t>
                      </a:r>
                      <a:endParaRPr sz="1800" dirty="0"/>
                    </a:p>
                    <a:p>
                      <a:pPr marL="0" marR="0" lvl="0" indent="0" algn="l" rtl="0">
                        <a:spcBef>
                          <a:spcPts val="0"/>
                        </a:spcBef>
                        <a:spcAft>
                          <a:spcPts val="0"/>
                        </a:spcAft>
                        <a:buNone/>
                      </a:pPr>
                      <a:r>
                        <a:rPr lang="zh-TW" sz="1100" dirty="0"/>
                        <a:t>(TWD1:7.4RM)</a:t>
                      </a:r>
                      <a:endParaRPr sz="11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Universiti Tunku Abdul Rahman (UTAR)</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4名</a:t>
                      </a:r>
                      <a:endParaRPr sz="1800"/>
                    </a:p>
                    <a:p>
                      <a:pPr marL="0" marR="0" lvl="0" indent="0" algn="ctr" rtl="0">
                        <a:spcBef>
                          <a:spcPts val="0"/>
                        </a:spcBef>
                        <a:spcAft>
                          <a:spcPts val="0"/>
                        </a:spcAft>
                        <a:buNone/>
                      </a:pPr>
                      <a:r>
                        <a:rPr lang="zh-TW" sz="1800"/>
                        <a:t>(本次為</a:t>
                      </a:r>
                      <a:r>
                        <a:rPr lang="zh-TW" sz="1800" u="sng"/>
                        <a:t>4</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200" dirty="0"/>
                        <a:t>January Trimester:</a:t>
                      </a:r>
                      <a:endParaRPr dirty="0"/>
                    </a:p>
                    <a:p>
                      <a:pPr marL="0" marR="0" lvl="0" indent="0" algn="l" rtl="0">
                        <a:lnSpc>
                          <a:spcPct val="100000"/>
                        </a:lnSpc>
                        <a:spcBef>
                          <a:spcPts val="0"/>
                        </a:spcBef>
                        <a:spcAft>
                          <a:spcPts val="0"/>
                        </a:spcAft>
                        <a:buClr>
                          <a:srgbClr val="000000"/>
                        </a:buClr>
                        <a:buFont typeface="Arial"/>
                        <a:buNone/>
                      </a:pPr>
                      <a:r>
                        <a:rPr lang="zh-TW" sz="1100" b="0" i="0" u="none" strike="noStrike" cap="none" dirty="0">
                          <a:solidFill>
                            <a:schemeClr val="dk1"/>
                          </a:solidFill>
                          <a:latin typeface="Arial"/>
                          <a:ea typeface="Arial"/>
                          <a:cs typeface="Arial"/>
                          <a:sym typeface="Arial"/>
                        </a:rPr>
                        <a:t>10 February 2025 – 8 June 2025 (End)</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June Trimester: </a:t>
                      </a:r>
                      <a:r>
                        <a:rPr lang="zh-TW" sz="1100" b="0" i="0" u="none" strike="noStrike" cap="none" dirty="0">
                          <a:solidFill>
                            <a:schemeClr val="dk1"/>
                          </a:solidFill>
                          <a:highlight>
                            <a:srgbClr val="FFFF00"/>
                          </a:highlight>
                          <a:latin typeface="Arial"/>
                          <a:ea typeface="Arial"/>
                          <a:cs typeface="Arial"/>
                          <a:sym typeface="Arial"/>
                        </a:rPr>
                        <a:t>23 June 2025 – </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r>
                        <a:rPr lang="zh-TW" sz="1100" b="0" i="0" u="none" strike="noStrike" cap="none" dirty="0">
                          <a:solidFill>
                            <a:schemeClr val="dk1"/>
                          </a:solidFill>
                          <a:highlight>
                            <a:srgbClr val="FFFF00"/>
                          </a:highlight>
                          <a:latin typeface="Arial"/>
                          <a:ea typeface="Arial"/>
                          <a:cs typeface="Arial"/>
                          <a:sym typeface="Arial"/>
                        </a:rPr>
                        <a:t>19 October 2025</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October Trimester: </a:t>
                      </a:r>
                      <a:r>
                        <a:rPr lang="zh-TW" sz="1100" dirty="0"/>
                        <a:t>3 November 2025 – 11 January 2026</a:t>
                      </a:r>
                      <a:endParaRPr sz="1600" dirty="0"/>
                    </a:p>
                    <a:p>
                      <a:pPr marL="0" marR="0" lvl="0" indent="0" algn="l" rtl="0">
                        <a:spcBef>
                          <a:spcPts val="0"/>
                        </a:spcBef>
                        <a:spcAft>
                          <a:spcPts val="0"/>
                        </a:spcAft>
                        <a:buNone/>
                      </a:pPr>
                      <a:endParaRPr sz="1400" dirty="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無特別規定，但是如果要上拉曼大學全英課程建議：</a:t>
                      </a:r>
                      <a:endParaRPr sz="1800" dirty="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IELTS: 5.0</a:t>
                      </a:r>
                      <a:endParaRPr dirty="0"/>
                    </a:p>
                    <a:p>
                      <a:pPr marL="0" marR="0" lvl="0" indent="0" algn="l" rtl="0">
                        <a:spcBef>
                          <a:spcPts val="0"/>
                        </a:spcBef>
                        <a:spcAft>
                          <a:spcPts val="0"/>
                        </a:spcAft>
                        <a:buClr>
                          <a:schemeClr val="dk1"/>
                        </a:buClr>
                        <a:buSzPts val="1200"/>
                        <a:buFont typeface="Noto Sans Symbols"/>
                        <a:buNone/>
                      </a:pPr>
                      <a:endParaRPr sz="1200" dirty="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宿舍費用至當地再計算</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住宿費用包含餐費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每月生活費約1,230-2,370馬幣(9,</a:t>
                      </a:r>
                      <a:r>
                        <a:rPr lang="zh-TW"/>
                        <a:t>101</a:t>
                      </a:r>
                      <a:r>
                        <a:rPr lang="zh-TW" sz="1400">
                          <a:solidFill>
                            <a:schemeClr val="dk1"/>
                          </a:solidFill>
                          <a:latin typeface="Arial"/>
                          <a:ea typeface="Arial"/>
                          <a:cs typeface="Arial"/>
                          <a:sym typeface="Arial"/>
                        </a:rPr>
                        <a:t>-17,</a:t>
                      </a:r>
                      <a:r>
                        <a:rPr lang="zh-TW"/>
                        <a:t>536</a:t>
                      </a:r>
                      <a:r>
                        <a:rPr lang="zh-TW" sz="1400">
                          <a:solidFill>
                            <a:schemeClr val="dk1"/>
                          </a:solidFill>
                          <a:latin typeface="Arial"/>
                          <a:ea typeface="Arial"/>
                          <a:cs typeface="Arial"/>
                          <a:sym typeface="Arial"/>
                        </a:rPr>
                        <a:t>新台幣)</a:t>
                      </a:r>
                      <a:endParaRPr/>
                    </a:p>
                    <a:p>
                      <a:pPr marL="285750" marR="0" lvl="0" indent="-196850" algn="l" rtl="0">
                        <a:spcBef>
                          <a:spcPts val="0"/>
                        </a:spcBef>
                        <a:spcAft>
                          <a:spcPts val="0"/>
                        </a:spcAft>
                        <a:buClr>
                          <a:schemeClr val="dk1"/>
                        </a:buClr>
                        <a:buSzPts val="1400"/>
                        <a:buFont typeface="Noto Sans Symbols"/>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姊妹校並未提及，建議同學仍需準備半年60,000新台幣。</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要申請的同學請再另外跟國際處確認是否可以接受三學期制，再行前往交換。</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10" name="Google Shape;610;p25"/>
          <p:cNvPicPr preferRelativeResize="0"/>
          <p:nvPr/>
        </p:nvPicPr>
        <p:blipFill rotWithShape="1">
          <a:blip r:embed="rId3">
            <a:alphaModFix/>
          </a:blip>
          <a:srcRect/>
          <a:stretch/>
        </p:blipFill>
        <p:spPr>
          <a:xfrm>
            <a:off x="3137866" y="1133124"/>
            <a:ext cx="3121114" cy="1343860"/>
          </a:xfrm>
          <a:prstGeom prst="rect">
            <a:avLst/>
          </a:prstGeom>
          <a:noFill/>
          <a:ln>
            <a:noFill/>
          </a:ln>
        </p:spPr>
      </p:pic>
      <p:pic>
        <p:nvPicPr>
          <p:cNvPr id="611" name="Google Shape;611;p25"/>
          <p:cNvPicPr preferRelativeResize="0"/>
          <p:nvPr/>
        </p:nvPicPr>
        <p:blipFill rotWithShape="1">
          <a:blip r:embed="rId4">
            <a:alphaModFix/>
          </a:blip>
          <a:srcRect/>
          <a:stretch/>
        </p:blipFill>
        <p:spPr>
          <a:xfrm>
            <a:off x="669925" y="1149788"/>
            <a:ext cx="2316596" cy="13438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33a6076d1c4_1_0"/>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dirty="0">
                <a:latin typeface="Microsoft JhengHei"/>
                <a:ea typeface="Microsoft JhengHei"/>
                <a:cs typeface="Microsoft JhengHei"/>
                <a:sym typeface="Microsoft JhengHei"/>
              </a:rPr>
              <a:t>紐西蘭-奧塔哥大學</a:t>
            </a:r>
            <a:endParaRPr dirty="0"/>
          </a:p>
        </p:txBody>
      </p:sp>
      <p:sp>
        <p:nvSpPr>
          <p:cNvPr id="617" name="Google Shape;617;g33a6076d1c4_1_0"/>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23</a:t>
            </a:fld>
            <a:endParaRPr>
              <a:latin typeface="Microsoft JhengHei"/>
              <a:ea typeface="Microsoft JhengHei"/>
              <a:cs typeface="Microsoft JhengHei"/>
              <a:sym typeface="Microsoft JhengHei"/>
            </a:endParaRPr>
          </a:p>
        </p:txBody>
      </p:sp>
      <p:sp>
        <p:nvSpPr>
          <p:cNvPr id="618" name="Google Shape;618;g33a6076d1c4_1_0"/>
          <p:cNvSpPr txBox="1"/>
          <p:nvPr/>
        </p:nvSpPr>
        <p:spPr>
          <a:xfrm>
            <a:off x="4810125" y="1249083"/>
            <a:ext cx="6264300" cy="1305000"/>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位於紐西蘭 南島但尼丁市</a:t>
            </a:r>
            <a:endParaRPr sz="2800" b="1">
              <a:solidFill>
                <a:schemeClr val="dk1"/>
              </a:solidFill>
              <a:latin typeface="Microsoft JhengHei"/>
              <a:ea typeface="Microsoft JhengHei"/>
              <a:cs typeface="Microsoft JhengHei"/>
              <a:sym typeface="Microsoft JhengHei"/>
            </a:endParaRPr>
          </a:p>
        </p:txBody>
      </p:sp>
      <p:graphicFrame>
        <p:nvGraphicFramePr>
          <p:cNvPr id="619" name="Google Shape;619;g33a6076d1c4_1_0"/>
          <p:cNvGraphicFramePr/>
          <p:nvPr>
            <p:extLst>
              <p:ext uri="{D42A27DB-BD31-4B8C-83A1-F6EECF244321}">
                <p14:modId xmlns:p14="http://schemas.microsoft.com/office/powerpoint/2010/main" val="3507532522"/>
              </p:ext>
            </p:extLst>
          </p:nvPr>
        </p:nvGraphicFramePr>
        <p:xfrm>
          <a:off x="669924" y="2581409"/>
          <a:ext cx="10731525" cy="3807985"/>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1044769">
                  <a:extLst>
                    <a:ext uri="{9D8B030D-6E8A-4147-A177-3AD203B41FA5}">
                      <a16:colId xmlns:a16="http://schemas.microsoft.com/office/drawing/2014/main" val="20002"/>
                    </a:ext>
                  </a:extLst>
                </a:gridCol>
                <a:gridCol w="1226281">
                  <a:extLst>
                    <a:ext uri="{9D8B030D-6E8A-4147-A177-3AD203B41FA5}">
                      <a16:colId xmlns:a16="http://schemas.microsoft.com/office/drawing/2014/main" val="20003"/>
                    </a:ext>
                  </a:extLst>
                </a:gridCol>
                <a:gridCol w="1369435">
                  <a:extLst>
                    <a:ext uri="{9D8B030D-6E8A-4147-A177-3AD203B41FA5}">
                      <a16:colId xmlns:a16="http://schemas.microsoft.com/office/drawing/2014/main" val="20004"/>
                    </a:ext>
                  </a:extLst>
                </a:gridCol>
                <a:gridCol w="2085990">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35587">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dirty="0"/>
                        <a:t>語言學校</a:t>
                      </a:r>
                      <a:endParaRPr dirty="0"/>
                    </a:p>
                  </a:txBody>
                  <a:tcPr marL="91450" marR="91450" marT="45725" marB="45725"/>
                </a:tc>
                <a:tc>
                  <a:txBody>
                    <a:bodyPr/>
                    <a:lstStyle/>
                    <a:p>
                      <a:pPr marL="0" marR="0" lvl="0" indent="0" algn="l" rtl="0">
                        <a:spcBef>
                          <a:spcPts val="0"/>
                        </a:spcBef>
                        <a:spcAft>
                          <a:spcPts val="0"/>
                        </a:spcAft>
                        <a:buNone/>
                      </a:pPr>
                      <a:r>
                        <a:rPr lang="zh-TW" sz="1800" dirty="0"/>
                        <a:t>語言</a:t>
                      </a:r>
                      <a:endParaRPr sz="1800" dirty="0"/>
                    </a:p>
                    <a:p>
                      <a:pPr marL="0" marR="0" lvl="0" indent="0" algn="l" rtl="0">
                        <a:spcBef>
                          <a:spcPts val="0"/>
                        </a:spcBef>
                        <a:spcAft>
                          <a:spcPts val="0"/>
                        </a:spcAft>
                        <a:buNone/>
                      </a:pPr>
                      <a:r>
                        <a:rPr lang="zh-TW" sz="1800" dirty="0"/>
                        <a:t>學校</a:t>
                      </a:r>
                      <a:endParaRPr sz="1800" dirty="0"/>
                    </a:p>
                    <a:p>
                      <a:pPr marL="0" marR="0" lvl="0" indent="0" algn="l" rtl="0">
                        <a:spcBef>
                          <a:spcPts val="0"/>
                        </a:spcBef>
                        <a:spcAft>
                          <a:spcPts val="0"/>
                        </a:spcAft>
                        <a:buNone/>
                      </a:pPr>
                      <a:r>
                        <a:rPr lang="zh-TW" sz="1800" dirty="0"/>
                        <a:t>費用</a:t>
                      </a:r>
                      <a:endParaRPr sz="1800" dirty="0"/>
                    </a:p>
                  </a:txBody>
                  <a:tcPr marL="91450" marR="91450" marT="45725" marB="45725"/>
                </a:tc>
                <a:tc>
                  <a:txBody>
                    <a:bodyPr/>
                    <a:lstStyle/>
                    <a:p>
                      <a:pPr marL="0" marR="0" lvl="0" indent="0" algn="l" rtl="0">
                        <a:spcBef>
                          <a:spcPts val="0"/>
                        </a:spcBef>
                        <a:spcAft>
                          <a:spcPts val="0"/>
                        </a:spcAft>
                        <a:buNone/>
                      </a:pPr>
                      <a:r>
                        <a:rPr lang="zh-TW" sz="1800" dirty="0"/>
                        <a:t>學期</a:t>
                      </a:r>
                      <a:endParaRPr sz="1800" dirty="0"/>
                    </a:p>
                    <a:p>
                      <a:pPr marL="0" marR="0" lvl="0" indent="0" algn="l" rtl="0">
                        <a:spcBef>
                          <a:spcPts val="0"/>
                        </a:spcBef>
                        <a:spcAft>
                          <a:spcPts val="0"/>
                        </a:spcAft>
                        <a:buNone/>
                      </a:pPr>
                      <a:r>
                        <a:rPr lang="zh-TW" sz="1800" dirty="0"/>
                        <a:t>區間</a:t>
                      </a:r>
                      <a:endParaRPr dirty="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dirty="0"/>
                        <a:t>住宿費</a:t>
                      </a:r>
                      <a:endParaRPr sz="1800" dirty="0"/>
                    </a:p>
                    <a:p>
                      <a:pPr marL="0" marR="0" lvl="0" indent="0" algn="l" rtl="0">
                        <a:spcBef>
                          <a:spcPts val="0"/>
                        </a:spcBef>
                        <a:spcAft>
                          <a:spcPts val="0"/>
                        </a:spcAft>
                        <a:buNone/>
                      </a:pPr>
                      <a:r>
                        <a:rPr lang="zh-TW" sz="1100" dirty="0"/>
                        <a:t>(TWD1:</a:t>
                      </a:r>
                      <a:r>
                        <a:rPr lang="en-US" altLang="zh-TW" sz="1100" dirty="0"/>
                        <a:t>0.053NZ</a:t>
                      </a:r>
                      <a:r>
                        <a:rPr lang="zh-TW" sz="1100" dirty="0"/>
                        <a:t>)</a:t>
                      </a:r>
                      <a:endParaRPr sz="11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Otago Univeristy</a:t>
                      </a:r>
                      <a:endParaRPr sz="1800"/>
                    </a:p>
                  </a:txBody>
                  <a:tcPr marL="91450" marR="91450" marT="45725" marB="45725"/>
                </a:tc>
                <a:tc>
                  <a:txBody>
                    <a:bodyPr/>
                    <a:lstStyle/>
                    <a:p>
                      <a:pPr marL="0" marR="0" lvl="0" indent="0" algn="ctr" rtl="0">
                        <a:spcBef>
                          <a:spcPts val="0"/>
                        </a:spcBef>
                        <a:spcAft>
                          <a:spcPts val="0"/>
                        </a:spcAft>
                        <a:buNone/>
                      </a:pPr>
                      <a:r>
                        <a:rPr lang="zh-TW" sz="1800" dirty="0"/>
                        <a:t>每年</a:t>
                      </a:r>
                      <a:endParaRPr sz="1800" dirty="0"/>
                    </a:p>
                    <a:p>
                      <a:pPr marL="0" marR="0" lvl="0" indent="0" algn="ctr" rtl="0">
                        <a:spcBef>
                          <a:spcPts val="0"/>
                        </a:spcBef>
                        <a:spcAft>
                          <a:spcPts val="0"/>
                        </a:spcAft>
                        <a:buNone/>
                      </a:pPr>
                      <a:r>
                        <a:rPr lang="en-US" altLang="zh-TW" sz="1800" dirty="0"/>
                        <a:t>2</a:t>
                      </a:r>
                      <a:r>
                        <a:rPr lang="zh-TW" sz="1800" dirty="0"/>
                        <a:t>名</a:t>
                      </a:r>
                      <a:endParaRPr sz="1800" dirty="0"/>
                    </a:p>
                    <a:p>
                      <a:pPr marL="0" marR="0" lvl="0" indent="0" algn="ctr" rtl="0">
                        <a:spcBef>
                          <a:spcPts val="0"/>
                        </a:spcBef>
                        <a:spcAft>
                          <a:spcPts val="0"/>
                        </a:spcAft>
                        <a:buNone/>
                      </a:pPr>
                      <a:r>
                        <a:rPr lang="zh-TW" sz="1800" dirty="0"/>
                        <a:t>(本次為</a:t>
                      </a:r>
                      <a:r>
                        <a:rPr lang="en-US" altLang="zh-TW" sz="1800" i="0" u="sng" dirty="0"/>
                        <a:t>2</a:t>
                      </a:r>
                      <a:r>
                        <a:rPr lang="zh-TW" sz="1800" dirty="0"/>
                        <a:t>名)</a:t>
                      </a:r>
                      <a:endParaRPr sz="18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dirty="0"/>
                        <a:t>課程為</a:t>
                      </a:r>
                      <a:r>
                        <a:rPr lang="en-US" altLang="zh-TW" sz="1200" dirty="0"/>
                        <a:t>General English </a:t>
                      </a:r>
                      <a:r>
                        <a:rPr lang="en-US" altLang="zh-TW" sz="1200" dirty="0" err="1"/>
                        <a:t>programme</a:t>
                      </a:r>
                      <a:endParaRPr dirty="0"/>
                    </a:p>
                  </a:txBody>
                  <a:tcPr marL="91450" marR="91450" marT="45725" marB="45725"/>
                </a:tc>
                <a:tc>
                  <a:txBody>
                    <a:bodyPr/>
                    <a:lstStyle/>
                    <a:p>
                      <a:pPr marL="0" marR="0" lvl="0" indent="0" algn="l" rtl="0">
                        <a:spcBef>
                          <a:spcPts val="0"/>
                        </a:spcBef>
                        <a:spcAft>
                          <a:spcPts val="0"/>
                        </a:spcAft>
                        <a:buNone/>
                      </a:pPr>
                      <a:r>
                        <a:rPr lang="zh-TW" sz="1200" dirty="0"/>
                        <a:t>學費：</a:t>
                      </a:r>
                      <a:r>
                        <a:rPr lang="en-US" altLang="zh-TW" sz="1200" dirty="0"/>
                        <a:t>6</a:t>
                      </a:r>
                      <a:r>
                        <a:rPr lang="en-US" altLang="zh-CN" sz="1200" dirty="0"/>
                        <a:t>312NZ</a:t>
                      </a:r>
                      <a:r>
                        <a:rPr lang="zh-TW" sz="1200" dirty="0"/>
                        <a:t>/學期(第一學期(</a:t>
                      </a:r>
                      <a:r>
                        <a:rPr lang="en-US" altLang="zh-TW" sz="1200" dirty="0"/>
                        <a:t>11</a:t>
                      </a:r>
                      <a:r>
                        <a:rPr lang="zh-CN" altLang="en-US" sz="1200" dirty="0"/>
                        <a:t>萬</a:t>
                      </a:r>
                      <a:r>
                        <a:rPr lang="zh-TW" sz="1200" dirty="0"/>
                        <a:t>新台幣)</a:t>
                      </a:r>
                      <a:endParaRPr dirty="0"/>
                    </a:p>
                  </a:txBody>
                  <a:tcPr marL="91450" marR="91450" marT="45725" marB="45725"/>
                </a:tc>
                <a:tc>
                  <a:txBody>
                    <a:bodyPr/>
                    <a:lstStyle/>
                    <a:p>
                      <a:pPr marL="0" marR="0" lvl="0" indent="0" algn="l" rtl="0">
                        <a:spcBef>
                          <a:spcPts val="0"/>
                        </a:spcBef>
                        <a:spcAft>
                          <a:spcPts val="0"/>
                        </a:spcAft>
                        <a:buNone/>
                      </a:pPr>
                      <a:r>
                        <a:rPr lang="zh-CN" altLang="en-US" sz="1400" dirty="0"/>
                        <a:t>三學期</a:t>
                      </a:r>
                      <a:r>
                        <a:rPr lang="en-US" altLang="zh-TW" sz="1400" dirty="0"/>
                        <a:t/>
                      </a:r>
                      <a:br>
                        <a:rPr lang="en-US" altLang="zh-TW" sz="1400" dirty="0"/>
                      </a:br>
                      <a:r>
                        <a:rPr lang="en-US" altLang="zh-TW" sz="1400" dirty="0"/>
                        <a:t>Term one</a:t>
                      </a:r>
                      <a:br>
                        <a:rPr lang="en-US" altLang="zh-TW" sz="1400" dirty="0"/>
                      </a:br>
                      <a:r>
                        <a:rPr lang="en-US" altLang="zh-TW" sz="1400" dirty="0"/>
                        <a:t>2</a:t>
                      </a:r>
                      <a:r>
                        <a:rPr lang="zh-CN" altLang="en-US" sz="1400" dirty="0"/>
                        <a:t>月</a:t>
                      </a:r>
                      <a:r>
                        <a:rPr lang="en-US" altLang="zh-CN" sz="1400" dirty="0"/>
                        <a:t>-6</a:t>
                      </a:r>
                      <a:r>
                        <a:rPr lang="zh-CN" altLang="en-US" sz="1400" dirty="0"/>
                        <a:t>月</a:t>
                      </a:r>
                      <a:r>
                        <a:rPr lang="en-US" altLang="zh-TW" sz="1400" dirty="0"/>
                        <a:t/>
                      </a:r>
                      <a:br>
                        <a:rPr lang="en-US" altLang="zh-TW" sz="1400" dirty="0"/>
                      </a:br>
                      <a:r>
                        <a:rPr lang="en-US" altLang="zh-TW" sz="1400" dirty="0">
                          <a:highlight>
                            <a:srgbClr val="FFFF00"/>
                          </a:highlight>
                        </a:rPr>
                        <a:t>Term two</a:t>
                      </a:r>
                      <a:br>
                        <a:rPr lang="en-US" altLang="zh-TW" sz="1400" dirty="0">
                          <a:highlight>
                            <a:srgbClr val="FFFF00"/>
                          </a:highlight>
                        </a:rPr>
                      </a:br>
                      <a:r>
                        <a:rPr lang="en-US" altLang="zh-TW" sz="1400" dirty="0">
                          <a:highlight>
                            <a:srgbClr val="FFFF00"/>
                          </a:highlight>
                        </a:rPr>
                        <a:t>7</a:t>
                      </a:r>
                      <a:r>
                        <a:rPr lang="zh-TW" sz="1400" dirty="0">
                          <a:highlight>
                            <a:srgbClr val="FFFF00"/>
                          </a:highlight>
                        </a:rPr>
                        <a:t>月-1</a:t>
                      </a:r>
                      <a:r>
                        <a:rPr lang="en-US" altLang="zh-TW" sz="1400" dirty="0">
                          <a:highlight>
                            <a:srgbClr val="FFFF00"/>
                          </a:highlight>
                        </a:rPr>
                        <a:t>0</a:t>
                      </a:r>
                      <a:r>
                        <a:rPr lang="zh-TW" sz="1400" dirty="0">
                          <a:highlight>
                            <a:srgbClr val="FFFF00"/>
                          </a:highlight>
                        </a:rPr>
                        <a:t>月</a:t>
                      </a:r>
                      <a:endParaRPr dirty="0">
                        <a:highlight>
                          <a:srgbClr val="FFFF00"/>
                        </a:highlight>
                      </a:endParaRPr>
                    </a:p>
                    <a:p>
                      <a:pPr marL="0" marR="0" lvl="0" indent="0" algn="l" rtl="0">
                        <a:spcBef>
                          <a:spcPts val="0"/>
                        </a:spcBef>
                        <a:spcAft>
                          <a:spcPts val="0"/>
                        </a:spcAft>
                        <a:buNone/>
                      </a:pPr>
                      <a:r>
                        <a:rPr lang="en-US" altLang="zh-TW" sz="1400" dirty="0"/>
                        <a:t>Term three</a:t>
                      </a:r>
                      <a:br>
                        <a:rPr lang="en-US" altLang="zh-TW" sz="1400" dirty="0"/>
                      </a:br>
                      <a:r>
                        <a:rPr lang="zh-TW" sz="1400" dirty="0"/>
                        <a:t>1</a:t>
                      </a:r>
                      <a:r>
                        <a:rPr lang="en-US" altLang="zh-TW" sz="1400" dirty="0"/>
                        <a:t>0</a:t>
                      </a:r>
                      <a:r>
                        <a:rPr lang="zh-TW" sz="1400" dirty="0"/>
                        <a:t>月-</a:t>
                      </a:r>
                      <a:r>
                        <a:rPr lang="en-US" altLang="zh-TW" sz="1400" dirty="0"/>
                        <a:t>2</a:t>
                      </a:r>
                      <a:r>
                        <a:rPr lang="zh-TW" sz="1400" dirty="0"/>
                        <a:t>月</a:t>
                      </a:r>
                      <a:endParaRPr sz="1400" dirty="0"/>
                    </a:p>
                    <a:p>
                      <a:pPr marL="0" marR="0" lvl="0" indent="0" algn="l" rtl="0">
                        <a:spcBef>
                          <a:spcPts val="0"/>
                        </a:spcBef>
                        <a:spcAft>
                          <a:spcPts val="0"/>
                        </a:spcAft>
                        <a:buNone/>
                      </a:pPr>
                      <a:r>
                        <a:rPr lang="en-US" altLang="zh-TW" sz="1400" dirty="0"/>
                        <a:t/>
                      </a:r>
                      <a:br>
                        <a:rPr lang="en-US" altLang="zh-TW" sz="1400" dirty="0"/>
                      </a:br>
                      <a:r>
                        <a:rPr lang="zh-TW" sz="1400" dirty="0"/>
                        <a:t>申請一學</a:t>
                      </a:r>
                      <a:r>
                        <a:rPr lang="zh-CN" altLang="en-US" sz="1400" dirty="0"/>
                        <a:t>期</a:t>
                      </a:r>
                      <a:endParaRPr dirty="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altLang="en-US" sz="1200" dirty="0"/>
                        <a:t>念大學部課程需求托福</a:t>
                      </a:r>
                      <a:r>
                        <a:rPr lang="en-US" altLang="zh-TW" sz="1200" dirty="0"/>
                        <a:t>ibt69</a:t>
                      </a:r>
                      <a:r>
                        <a:rPr lang="zh-TW" altLang="en-US" sz="1200" dirty="0"/>
                        <a:t>或雅思</a:t>
                      </a:r>
                      <a:r>
                        <a:rPr lang="en-US" altLang="zh-TW" sz="1200" dirty="0"/>
                        <a:t>5.5</a:t>
                      </a:r>
                      <a:endParaRPr lang="zh-TW" altLang="en-US" sz="1200" dirty="0"/>
                    </a:p>
                  </a:txBody>
                  <a:tcPr marL="91450" marR="91450" marT="45725" marB="45725"/>
                </a:tc>
                <a:tc>
                  <a:txBody>
                    <a:bodyPr/>
                    <a:lstStyle/>
                    <a:p>
                      <a:pPr marL="0" marR="0" lvl="0" indent="0" algn="l" rtl="0">
                        <a:spcBef>
                          <a:spcPts val="0"/>
                        </a:spcBef>
                        <a:spcAft>
                          <a:spcPts val="0"/>
                        </a:spcAft>
                        <a:buClr>
                          <a:schemeClr val="dk1"/>
                        </a:buClr>
                        <a:buSzPts val="1400"/>
                        <a:buFont typeface="Arial"/>
                        <a:buNone/>
                      </a:pPr>
                      <a:r>
                        <a:rPr lang="zh-CN" altLang="en-US" sz="1200" b="0" i="0" u="none" strike="noStrike" cap="none" dirty="0">
                          <a:solidFill>
                            <a:schemeClr val="dk1"/>
                          </a:solidFill>
                          <a:latin typeface="Arial"/>
                          <a:ea typeface="Arial"/>
                          <a:cs typeface="Arial"/>
                          <a:sym typeface="Arial"/>
                        </a:rPr>
                        <a:t>寄住家庭</a:t>
                      </a:r>
                      <a:r>
                        <a:rPr lang="en-US" altLang="zh-CN" sz="1200" b="0" i="0" u="none" strike="noStrike" cap="none" dirty="0">
                          <a:solidFill>
                            <a:schemeClr val="dk1"/>
                          </a:solidFill>
                          <a:latin typeface="Arial"/>
                          <a:ea typeface="Arial"/>
                          <a:cs typeface="Arial"/>
                          <a:sym typeface="Arial"/>
                        </a:rPr>
                        <a:t>5682NZ</a:t>
                      </a:r>
                    </a:p>
                    <a:p>
                      <a:pPr marL="0" marR="0" lvl="0" indent="0" algn="l" rtl="0">
                        <a:spcBef>
                          <a:spcPts val="0"/>
                        </a:spcBef>
                        <a:spcAft>
                          <a:spcPts val="0"/>
                        </a:spcAft>
                        <a:buClr>
                          <a:schemeClr val="dk1"/>
                        </a:buClr>
                        <a:buSzPts val="1400"/>
                        <a:buFont typeface="Arial"/>
                        <a:buNone/>
                      </a:pPr>
                      <a:r>
                        <a:rPr lang="en-US" altLang="zh-TW" sz="1200" b="0" i="0" u="none" strike="noStrike" cap="none" dirty="0">
                          <a:solidFill>
                            <a:schemeClr val="dk1"/>
                          </a:solidFill>
                          <a:latin typeface="Arial"/>
                          <a:ea typeface="Arial"/>
                          <a:cs typeface="Arial"/>
                          <a:sym typeface="Arial"/>
                        </a:rPr>
                        <a:t>(</a:t>
                      </a:r>
                      <a:r>
                        <a:rPr lang="en-US" altLang="zh-TW" sz="1200" b="0" i="0" u="none" strike="noStrike" cap="none" dirty="0">
                          <a:solidFill>
                            <a:schemeClr val="dk1"/>
                          </a:solidFill>
                          <a:latin typeface="Arial"/>
                          <a:cs typeface="Arial"/>
                          <a:sym typeface="Arial"/>
                        </a:rPr>
                        <a:t>10</a:t>
                      </a:r>
                      <a:r>
                        <a:rPr lang="zh-CN" altLang="en-US" sz="1200" b="0" i="0" u="none" strike="noStrike" cap="none" dirty="0">
                          <a:solidFill>
                            <a:schemeClr val="dk1"/>
                          </a:solidFill>
                          <a:latin typeface="Arial"/>
                          <a:cs typeface="Arial"/>
                          <a:sym typeface="Arial"/>
                        </a:rPr>
                        <a:t>萬</a:t>
                      </a:r>
                      <a:r>
                        <a:rPr lang="zh-TW" altLang="en-US" sz="1200" b="0" i="0" u="none" strike="noStrike" cap="none" dirty="0">
                          <a:solidFill>
                            <a:schemeClr val="dk1"/>
                          </a:solidFill>
                          <a:latin typeface="Arial"/>
                          <a:ea typeface="Arial"/>
                          <a:cs typeface="Arial"/>
                          <a:sym typeface="Arial"/>
                        </a:rPr>
                        <a:t>新台幣</a:t>
                      </a:r>
                      <a:r>
                        <a:rPr lang="en-US" altLang="zh-TW" sz="1200" b="0" i="0" u="none" strike="noStrike" cap="none" dirty="0">
                          <a:solidFill>
                            <a:schemeClr val="dk1"/>
                          </a:solidFill>
                          <a:latin typeface="Arial"/>
                          <a:ea typeface="Arial"/>
                          <a:cs typeface="Arial"/>
                          <a:sym typeface="Arial"/>
                        </a:rPr>
                        <a:t>)</a:t>
                      </a:r>
                      <a:endParaRPr sz="12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姊妹校無硬性規定，這幾次申請同學皆提供3</a:t>
                      </a:r>
                      <a:r>
                        <a:rPr lang="en-US" altLang="zh-TW" sz="1400" dirty="0">
                          <a:solidFill>
                            <a:schemeClr val="dk1"/>
                          </a:solidFill>
                          <a:latin typeface="Arial"/>
                          <a:ea typeface="Arial"/>
                          <a:cs typeface="Arial"/>
                          <a:sym typeface="Arial"/>
                        </a:rPr>
                        <a:t>7</a:t>
                      </a:r>
                      <a:r>
                        <a:rPr lang="zh-TW" sz="1400" dirty="0">
                          <a:solidFill>
                            <a:schemeClr val="dk1"/>
                          </a:solidFill>
                          <a:latin typeface="Arial"/>
                          <a:ea typeface="Arial"/>
                          <a:cs typeface="Arial"/>
                          <a:sym typeface="Arial"/>
                        </a:rPr>
                        <a:t>萬元新台幣以上的金額。建議同學依循。</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20" name="Google Shape;620;g33a6076d1c4_1_0"/>
          <p:cNvPicPr preferRelativeResize="0"/>
          <p:nvPr/>
        </p:nvPicPr>
        <p:blipFill rotWithShape="1">
          <a:blip r:embed="rId3">
            <a:alphaModFix/>
          </a:blip>
          <a:srcRect/>
          <a:stretch/>
        </p:blipFill>
        <p:spPr>
          <a:xfrm>
            <a:off x="669924" y="1149787"/>
            <a:ext cx="2149476" cy="1384408"/>
          </a:xfrm>
          <a:prstGeom prst="rect">
            <a:avLst/>
          </a:prstGeom>
          <a:noFill/>
          <a:ln>
            <a:noFill/>
          </a:ln>
        </p:spPr>
      </p:pic>
      <p:pic>
        <p:nvPicPr>
          <p:cNvPr id="621" name="Google Shape;621;g33a6076d1c4_1_0"/>
          <p:cNvPicPr preferRelativeResize="0"/>
          <p:nvPr/>
        </p:nvPicPr>
        <p:blipFill rotWithShape="1">
          <a:blip r:embed="rId4">
            <a:alphaModFix/>
          </a:blip>
          <a:srcRect/>
          <a:stretch/>
        </p:blipFill>
        <p:spPr>
          <a:xfrm>
            <a:off x="2931792" y="1164442"/>
            <a:ext cx="1460465" cy="13697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625"/>
        <p:cNvGrpSpPr/>
        <p:nvPr/>
      </p:nvGrpSpPr>
      <p:grpSpPr>
        <a:xfrm>
          <a:off x="0" y="0"/>
          <a:ext cx="0" cy="0"/>
          <a:chOff x="0" y="0"/>
          <a:chExt cx="0" cy="0"/>
        </a:xfrm>
      </p:grpSpPr>
      <p:sp>
        <p:nvSpPr>
          <p:cNvPr id="626" name="Google Shape;626;p27"/>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英國-Middlesex University</a:t>
            </a:r>
            <a:endParaRPr/>
          </a:p>
        </p:txBody>
      </p:sp>
      <p:sp>
        <p:nvSpPr>
          <p:cNvPr id="627" name="Google Shape;627;p27"/>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24</a:t>
            </a:fld>
            <a:endParaRPr/>
          </a:p>
        </p:txBody>
      </p:sp>
      <p:pic>
        <p:nvPicPr>
          <p:cNvPr id="628" name="Google Shape;628;p27"/>
          <p:cNvPicPr preferRelativeResize="0"/>
          <p:nvPr/>
        </p:nvPicPr>
        <p:blipFill rotWithShape="1">
          <a:blip r:embed="rId3">
            <a:alphaModFix/>
          </a:blip>
          <a:srcRect/>
          <a:stretch/>
        </p:blipFill>
        <p:spPr>
          <a:xfrm>
            <a:off x="481575" y="1246600"/>
            <a:ext cx="5194729" cy="2593725"/>
          </a:xfrm>
          <a:prstGeom prst="rect">
            <a:avLst/>
          </a:prstGeom>
          <a:noFill/>
          <a:ln>
            <a:noFill/>
          </a:ln>
        </p:spPr>
      </p:pic>
      <p:pic>
        <p:nvPicPr>
          <p:cNvPr id="629" name="Google Shape;629;p27"/>
          <p:cNvPicPr preferRelativeResize="0"/>
          <p:nvPr/>
        </p:nvPicPr>
        <p:blipFill rotWithShape="1">
          <a:blip r:embed="rId4">
            <a:alphaModFix/>
          </a:blip>
          <a:srcRect/>
          <a:stretch/>
        </p:blipFill>
        <p:spPr>
          <a:xfrm>
            <a:off x="7707636" y="3694787"/>
            <a:ext cx="4715794" cy="2927044"/>
          </a:xfrm>
          <a:prstGeom prst="rect">
            <a:avLst/>
          </a:prstGeom>
          <a:noFill/>
          <a:ln>
            <a:noFill/>
          </a:ln>
        </p:spPr>
      </p:pic>
      <p:pic>
        <p:nvPicPr>
          <p:cNvPr id="630" name="Google Shape;630;p27"/>
          <p:cNvPicPr preferRelativeResize="0"/>
          <p:nvPr/>
        </p:nvPicPr>
        <p:blipFill rotWithShape="1">
          <a:blip r:embed="rId5">
            <a:alphaModFix/>
          </a:blip>
          <a:srcRect l="9844" t="1690"/>
          <a:stretch/>
        </p:blipFill>
        <p:spPr>
          <a:xfrm>
            <a:off x="7530611" y="904025"/>
            <a:ext cx="2159975" cy="293631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xfrm>
            <a:off x="669924" y="-228599"/>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預估費用</a:t>
            </a:r>
            <a:endParaRPr/>
          </a:p>
        </p:txBody>
      </p:sp>
      <p:sp>
        <p:nvSpPr>
          <p:cNvPr id="636" name="Google Shape;636;p28"/>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637" name="Google Shape;637;p2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25</a:t>
            </a:fld>
            <a:endParaRPr>
              <a:latin typeface="Microsoft JhengHei"/>
              <a:ea typeface="Microsoft JhengHei"/>
              <a:cs typeface="Microsoft JhengHei"/>
              <a:sym typeface="Microsoft JhengHei"/>
            </a:endParaRPr>
          </a:p>
        </p:txBody>
      </p:sp>
      <p:graphicFrame>
        <p:nvGraphicFramePr>
          <p:cNvPr id="638" name="Google Shape;638;p28"/>
          <p:cNvGraphicFramePr/>
          <p:nvPr>
            <p:extLst>
              <p:ext uri="{D42A27DB-BD31-4B8C-83A1-F6EECF244321}">
                <p14:modId xmlns:p14="http://schemas.microsoft.com/office/powerpoint/2010/main" val="433953435"/>
              </p:ext>
            </p:extLst>
          </p:nvPr>
        </p:nvGraphicFramePr>
        <p:xfrm>
          <a:off x="1926992" y="711156"/>
          <a:ext cx="8336426" cy="5630909"/>
        </p:xfrm>
        <a:graphic>
          <a:graphicData uri="http://schemas.openxmlformats.org/drawingml/2006/table">
            <a:tbl>
              <a:tblPr firstRow="1" bandRow="1">
                <a:noFill/>
                <a:tableStyleId>{BCDD588E-8A38-4A25-88F7-A626B7D1CD99}</a:tableStyleId>
              </a:tblPr>
              <a:tblGrid>
                <a:gridCol w="1255720">
                  <a:extLst>
                    <a:ext uri="{9D8B030D-6E8A-4147-A177-3AD203B41FA5}">
                      <a16:colId xmlns:a16="http://schemas.microsoft.com/office/drawing/2014/main" val="20000"/>
                    </a:ext>
                  </a:extLst>
                </a:gridCol>
                <a:gridCol w="1283181">
                  <a:extLst>
                    <a:ext uri="{9D8B030D-6E8A-4147-A177-3AD203B41FA5}">
                      <a16:colId xmlns:a16="http://schemas.microsoft.com/office/drawing/2014/main" val="20001"/>
                    </a:ext>
                  </a:extLst>
                </a:gridCol>
                <a:gridCol w="1054091">
                  <a:extLst>
                    <a:ext uri="{9D8B030D-6E8A-4147-A177-3AD203B41FA5}">
                      <a16:colId xmlns:a16="http://schemas.microsoft.com/office/drawing/2014/main" val="20002"/>
                    </a:ext>
                  </a:extLst>
                </a:gridCol>
                <a:gridCol w="1241105">
                  <a:extLst>
                    <a:ext uri="{9D8B030D-6E8A-4147-A177-3AD203B41FA5}">
                      <a16:colId xmlns:a16="http://schemas.microsoft.com/office/drawing/2014/main" val="20003"/>
                    </a:ext>
                  </a:extLst>
                </a:gridCol>
                <a:gridCol w="1258115">
                  <a:extLst>
                    <a:ext uri="{9D8B030D-6E8A-4147-A177-3AD203B41FA5}">
                      <a16:colId xmlns:a16="http://schemas.microsoft.com/office/drawing/2014/main" val="20004"/>
                    </a:ext>
                  </a:extLst>
                </a:gridCol>
                <a:gridCol w="1122107">
                  <a:extLst>
                    <a:ext uri="{9D8B030D-6E8A-4147-A177-3AD203B41FA5}">
                      <a16:colId xmlns:a16="http://schemas.microsoft.com/office/drawing/2014/main" val="20007"/>
                    </a:ext>
                  </a:extLst>
                </a:gridCol>
                <a:gridCol w="1122107">
                  <a:extLst>
                    <a:ext uri="{9D8B030D-6E8A-4147-A177-3AD203B41FA5}">
                      <a16:colId xmlns:a16="http://schemas.microsoft.com/office/drawing/2014/main" val="20008"/>
                    </a:ext>
                  </a:extLst>
                </a:gridCol>
              </a:tblGrid>
              <a:tr h="316173">
                <a:tc>
                  <a:txBody>
                    <a:bodyPr/>
                    <a:lstStyle/>
                    <a:p>
                      <a:pPr marL="0" marR="0" lvl="0" indent="0" algn="ctr" rtl="0">
                        <a:spcBef>
                          <a:spcPts val="0"/>
                        </a:spcBef>
                        <a:spcAft>
                          <a:spcPts val="0"/>
                        </a:spcAft>
                        <a:buNone/>
                      </a:pPr>
                      <a:r>
                        <a:rPr lang="zh-TW" sz="1600"/>
                        <a:t>交換</a:t>
                      </a:r>
                      <a:endParaRPr/>
                    </a:p>
                  </a:txBody>
                  <a:tcPr marL="91450" marR="91450" marT="45725" marB="45725" anchor="ctr"/>
                </a:tc>
                <a:tc>
                  <a:txBody>
                    <a:bodyPr/>
                    <a:lstStyle/>
                    <a:p>
                      <a:pPr marL="0" marR="0" lvl="0" indent="0" algn="ctr" rtl="0">
                        <a:spcBef>
                          <a:spcPts val="0"/>
                        </a:spcBef>
                        <a:spcAft>
                          <a:spcPts val="0"/>
                        </a:spcAft>
                        <a:buNone/>
                      </a:pPr>
                      <a:r>
                        <a:rPr lang="zh-TW" sz="1600"/>
                        <a:t>韓國</a:t>
                      </a:r>
                      <a:endParaRPr/>
                    </a:p>
                  </a:txBody>
                  <a:tcPr marL="91450" marR="91450" marT="45725" marB="45725" anchor="ctr"/>
                </a:tc>
                <a:tc>
                  <a:txBody>
                    <a:bodyPr/>
                    <a:lstStyle/>
                    <a:p>
                      <a:pPr marL="0" marR="0" lvl="0" indent="0" algn="ctr" rtl="0">
                        <a:spcBef>
                          <a:spcPts val="0"/>
                        </a:spcBef>
                        <a:spcAft>
                          <a:spcPts val="0"/>
                        </a:spcAft>
                        <a:buNone/>
                      </a:pPr>
                      <a:r>
                        <a:rPr lang="zh-TW" sz="1600"/>
                        <a:t>中國</a:t>
                      </a:r>
                      <a:endParaRPr/>
                    </a:p>
                  </a:txBody>
                  <a:tcPr marL="91450" marR="91450" marT="45725" marB="45725" anchor="ctr"/>
                </a:tc>
                <a:tc>
                  <a:txBody>
                    <a:bodyPr/>
                    <a:lstStyle/>
                    <a:p>
                      <a:pPr marL="0" marR="0" lvl="0" indent="0" algn="ctr" rtl="0">
                        <a:spcBef>
                          <a:spcPts val="0"/>
                        </a:spcBef>
                        <a:spcAft>
                          <a:spcPts val="0"/>
                        </a:spcAft>
                        <a:buNone/>
                      </a:pPr>
                      <a:r>
                        <a:rPr lang="zh-TW" sz="1600"/>
                        <a:t>美國</a:t>
                      </a:r>
                      <a:endParaRPr/>
                    </a:p>
                  </a:txBody>
                  <a:tcPr marL="91450" marR="91450" marT="45725" marB="45725" anchor="ctr"/>
                </a:tc>
                <a:tc>
                  <a:txBody>
                    <a:bodyPr/>
                    <a:lstStyle/>
                    <a:p>
                      <a:pPr marL="0" marR="0" lvl="0" indent="0" algn="ctr" rtl="0">
                        <a:spcBef>
                          <a:spcPts val="0"/>
                        </a:spcBef>
                        <a:spcAft>
                          <a:spcPts val="0"/>
                        </a:spcAft>
                        <a:buNone/>
                      </a:pPr>
                      <a:r>
                        <a:rPr lang="zh-TW" sz="1600"/>
                        <a:t>日本</a:t>
                      </a:r>
                      <a:endParaRPr/>
                    </a:p>
                  </a:txBody>
                  <a:tcPr marL="91450" marR="91450" marT="45725" marB="45725" anchor="ctr"/>
                </a:tc>
                <a:tc>
                  <a:txBody>
                    <a:bodyPr/>
                    <a:lstStyle/>
                    <a:p>
                      <a:pPr marL="0" marR="0" lvl="0" indent="0" algn="ctr" rtl="0">
                        <a:spcBef>
                          <a:spcPts val="0"/>
                        </a:spcBef>
                        <a:spcAft>
                          <a:spcPts val="0"/>
                        </a:spcAft>
                        <a:buNone/>
                      </a:pPr>
                      <a:r>
                        <a:rPr lang="zh-TW" sz="1600"/>
                        <a:t>泰國</a:t>
                      </a:r>
                      <a:endParaRPr/>
                    </a:p>
                  </a:txBody>
                  <a:tcPr marL="91450" marR="91450" marT="45725" marB="45725" anchor="ctr"/>
                </a:tc>
                <a:tc>
                  <a:txBody>
                    <a:bodyPr/>
                    <a:lstStyle/>
                    <a:p>
                      <a:pPr marL="0" marR="0" lvl="0" indent="0" algn="ctr" rtl="0">
                        <a:spcBef>
                          <a:spcPts val="0"/>
                        </a:spcBef>
                        <a:spcAft>
                          <a:spcPts val="0"/>
                        </a:spcAft>
                        <a:buNone/>
                      </a:pPr>
                      <a:r>
                        <a:rPr lang="zh-CN" altLang="en-US" sz="1600" dirty="0"/>
                        <a:t>紐西蘭</a:t>
                      </a:r>
                      <a:endParaRPr dirty="0"/>
                    </a:p>
                  </a:txBody>
                  <a:tcPr marL="91450" marR="91450" marT="45725" marB="45725" anchor="ctr"/>
                </a:tc>
                <a:extLst>
                  <a:ext uri="{0D108BD9-81ED-4DB2-BD59-A6C34878D82A}">
                    <a16:rowId xmlns:a16="http://schemas.microsoft.com/office/drawing/2014/main" val="10000"/>
                  </a:ext>
                </a:extLst>
              </a:tr>
              <a:tr h="361210">
                <a:tc>
                  <a:txBody>
                    <a:bodyPr/>
                    <a:lstStyle/>
                    <a:p>
                      <a:pPr marL="0" marR="0" lvl="0" indent="0" algn="l" rtl="0">
                        <a:spcBef>
                          <a:spcPts val="0"/>
                        </a:spcBef>
                        <a:spcAft>
                          <a:spcPts val="0"/>
                        </a:spcAft>
                        <a:buNone/>
                      </a:pPr>
                      <a:r>
                        <a:rPr lang="zh-TW" sz="1600"/>
                        <a:t>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dirty="0"/>
                        <a:t>繳佛大學費</a:t>
                      </a:r>
                      <a:endParaRPr dirty="0"/>
                    </a:p>
                  </a:txBody>
                  <a:tcPr marL="91450" marR="91450" marT="45725" marB="45725" anchor="ctr"/>
                </a:tc>
                <a:extLst>
                  <a:ext uri="{0D108BD9-81ED-4DB2-BD59-A6C34878D82A}">
                    <a16:rowId xmlns:a16="http://schemas.microsoft.com/office/drawing/2014/main" val="10001"/>
                  </a:ext>
                </a:extLst>
              </a:tr>
              <a:tr h="446197">
                <a:tc>
                  <a:txBody>
                    <a:bodyPr/>
                    <a:lstStyle/>
                    <a:p>
                      <a:pPr marL="0" marR="0" lvl="0" indent="0" algn="l" rtl="0">
                        <a:spcBef>
                          <a:spcPts val="0"/>
                        </a:spcBef>
                        <a:spcAft>
                          <a:spcPts val="0"/>
                        </a:spcAft>
                        <a:buNone/>
                      </a:pPr>
                      <a:r>
                        <a:rPr lang="zh-TW" sz="1600"/>
                        <a:t>語言學習費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2"/>
                  </a:ext>
                </a:extLst>
              </a:tr>
              <a:tr h="658675">
                <a:tc>
                  <a:txBody>
                    <a:bodyPr/>
                    <a:lstStyle/>
                    <a:p>
                      <a:pPr marL="0" marR="0" lvl="0" indent="0" algn="l" rtl="0">
                        <a:spcBef>
                          <a:spcPts val="0"/>
                        </a:spcBef>
                        <a:spcAft>
                          <a:spcPts val="0"/>
                        </a:spcAft>
                        <a:buNone/>
                      </a:pPr>
                      <a:r>
                        <a:rPr lang="zh-TW" sz="1200"/>
                        <a:t>住宿費</a:t>
                      </a:r>
                      <a:endParaRPr sz="1200"/>
                    </a:p>
                    <a:p>
                      <a:pPr marL="0" marR="0" lvl="0" indent="0" algn="l" rtl="0">
                        <a:lnSpc>
                          <a:spcPct val="100000"/>
                        </a:lnSpc>
                        <a:spcBef>
                          <a:spcPts val="0"/>
                        </a:spcBef>
                        <a:spcAft>
                          <a:spcPts val="0"/>
                        </a:spcAft>
                        <a:buClr>
                          <a:schemeClr val="dk1"/>
                        </a:buClr>
                        <a:buSzPts val="1200"/>
                        <a:buFont typeface="Arial"/>
                        <a:buNone/>
                      </a:pPr>
                      <a:r>
                        <a:rPr lang="zh-TW" sz="1200"/>
                        <a:t>(若有互惠，則繳佛大住宿費)</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依各校</a:t>
                      </a:r>
                      <a:endParaRPr dirty="0"/>
                    </a:p>
                  </a:txBody>
                  <a:tcPr marL="91450" marR="91450" marT="45725" marB="45725" anchor="ctr"/>
                </a:tc>
                <a:extLst>
                  <a:ext uri="{0D108BD9-81ED-4DB2-BD59-A6C34878D82A}">
                    <a16:rowId xmlns:a16="http://schemas.microsoft.com/office/drawing/2014/main" val="10003"/>
                  </a:ext>
                </a:extLst>
              </a:tr>
              <a:tr h="776048">
                <a:tc>
                  <a:txBody>
                    <a:bodyPr/>
                    <a:lstStyle/>
                    <a:p>
                      <a:pPr marL="0" marR="0" lvl="0" indent="0" algn="l" rtl="0">
                        <a:spcBef>
                          <a:spcPts val="0"/>
                        </a:spcBef>
                        <a:spcAft>
                          <a:spcPts val="0"/>
                        </a:spcAft>
                        <a:buNone/>
                      </a:pPr>
                      <a:r>
                        <a:rPr lang="zh-TW" sz="1600"/>
                        <a:t>保險費</a:t>
                      </a:r>
                      <a:endParaRPr/>
                    </a:p>
                  </a:txBody>
                  <a:tcPr marL="91450" marR="91450" marT="45725" marB="45725" anchor="ctr"/>
                </a:tc>
                <a:tc>
                  <a:txBody>
                    <a:bodyPr/>
                    <a:lstStyle/>
                    <a:p>
                      <a:pPr marL="0" marR="0" lvl="0" indent="0" algn="ctr" rtl="0">
                        <a:spcBef>
                          <a:spcPts val="0"/>
                        </a:spcBef>
                        <a:spcAft>
                          <a:spcPts val="0"/>
                        </a:spcAft>
                        <a:buNone/>
                      </a:pPr>
                      <a:r>
                        <a:rPr lang="zh-TW" sz="1200"/>
                        <a:t>於台灣購買海外綜合險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sz="1200"/>
                    </a:p>
                    <a:p>
                      <a:pPr marL="0" marR="0" lvl="0" indent="0" algn="ctr" rtl="0">
                        <a:lnSpc>
                          <a:spcPct val="100000"/>
                        </a:lnSpc>
                        <a:spcBef>
                          <a:spcPts val="0"/>
                        </a:spcBef>
                        <a:spcAft>
                          <a:spcPts val="0"/>
                        </a:spcAft>
                        <a:buClr>
                          <a:schemeClr val="dk1"/>
                        </a:buClr>
                        <a:buSzPts val="1200"/>
                        <a:buFont typeface="Arial"/>
                        <a:buNone/>
                      </a:pPr>
                      <a:r>
                        <a:rPr lang="zh-TW" sz="1200"/>
                        <a:t>(仍須於當地購買保險)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extLst>
                  <a:ext uri="{0D108BD9-81ED-4DB2-BD59-A6C34878D82A}">
                    <a16:rowId xmlns:a16="http://schemas.microsoft.com/office/drawing/2014/main" val="10004"/>
                  </a:ext>
                </a:extLst>
              </a:tr>
              <a:tr h="316173">
                <a:tc>
                  <a:txBody>
                    <a:bodyPr/>
                    <a:lstStyle/>
                    <a:p>
                      <a:pPr marL="0" marR="0" lvl="0" indent="0" algn="l" rtl="0">
                        <a:spcBef>
                          <a:spcPts val="0"/>
                        </a:spcBef>
                        <a:spcAft>
                          <a:spcPts val="0"/>
                        </a:spcAft>
                        <a:buNone/>
                      </a:pPr>
                      <a:r>
                        <a:rPr lang="zh-TW" sz="1600"/>
                        <a:t>餐費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5"/>
                  </a:ext>
                </a:extLst>
              </a:tr>
              <a:tr h="316173">
                <a:tc>
                  <a:txBody>
                    <a:bodyPr/>
                    <a:lstStyle/>
                    <a:p>
                      <a:pPr marL="0" marR="0" lvl="0" indent="0" algn="l" rtl="0">
                        <a:spcBef>
                          <a:spcPts val="0"/>
                        </a:spcBef>
                        <a:spcAft>
                          <a:spcPts val="0"/>
                        </a:spcAft>
                        <a:buNone/>
                      </a:pPr>
                      <a:r>
                        <a:rPr lang="zh-TW" sz="1600"/>
                        <a:t>機票費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6"/>
                  </a:ext>
                </a:extLst>
              </a:tr>
              <a:tr h="316173">
                <a:tc>
                  <a:txBody>
                    <a:bodyPr/>
                    <a:lstStyle/>
                    <a:p>
                      <a:pPr marL="0" marR="0" lvl="0" indent="0" algn="l" rtl="0">
                        <a:spcBef>
                          <a:spcPts val="0"/>
                        </a:spcBef>
                        <a:spcAft>
                          <a:spcPts val="0"/>
                        </a:spcAft>
                        <a:buNone/>
                      </a:pPr>
                      <a:r>
                        <a:rPr lang="zh-TW" sz="1600"/>
                        <a:t>體檢費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7"/>
                  </a:ext>
                </a:extLst>
              </a:tr>
              <a:tr h="546111">
                <a:tc>
                  <a:txBody>
                    <a:bodyPr/>
                    <a:lstStyle/>
                    <a:p>
                      <a:pPr marL="0" marR="0" lvl="0" indent="0" algn="l" rtl="0">
                        <a:spcBef>
                          <a:spcPts val="0"/>
                        </a:spcBef>
                        <a:spcAft>
                          <a:spcPts val="0"/>
                        </a:spcAft>
                        <a:buNone/>
                      </a:pPr>
                      <a:r>
                        <a:rPr lang="zh-TW" sz="1600"/>
                        <a:t>外國人登錄證費</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8"/>
                  </a:ext>
                </a:extLst>
              </a:tr>
              <a:tr h="446197">
                <a:tc>
                  <a:txBody>
                    <a:bodyPr/>
                    <a:lstStyle/>
                    <a:p>
                      <a:pPr marL="0" marR="0" lvl="0" indent="0" algn="l" rtl="0">
                        <a:lnSpc>
                          <a:spcPct val="100000"/>
                        </a:lnSpc>
                        <a:spcBef>
                          <a:spcPts val="0"/>
                        </a:spcBef>
                        <a:spcAft>
                          <a:spcPts val="0"/>
                        </a:spcAft>
                        <a:buClr>
                          <a:schemeClr val="dk1"/>
                        </a:buClr>
                        <a:buSzPts val="1600"/>
                        <a:buFont typeface="Arial"/>
                        <a:buNone/>
                      </a:pPr>
                      <a:r>
                        <a:rPr lang="zh-TW" sz="1600"/>
                        <a:t>行政手續費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9"/>
                  </a:ext>
                </a:extLst>
              </a:tr>
              <a:tr h="956163">
                <a:tc>
                  <a:txBody>
                    <a:bodyPr/>
                    <a:lstStyle/>
                    <a:p>
                      <a:pPr marL="0" marR="0" lvl="0" indent="0" algn="l" rtl="0">
                        <a:lnSpc>
                          <a:spcPct val="100000"/>
                        </a:lnSpc>
                        <a:spcBef>
                          <a:spcPts val="0"/>
                        </a:spcBef>
                        <a:spcAft>
                          <a:spcPts val="0"/>
                        </a:spcAft>
                        <a:buClr>
                          <a:srgbClr val="FF0000"/>
                        </a:buClr>
                        <a:buSzPts val="1600"/>
                        <a:buFont typeface="Arial"/>
                        <a:buNone/>
                      </a:pPr>
                      <a:r>
                        <a:rPr lang="zh-TW" sz="1600">
                          <a:solidFill>
                            <a:srgbClr val="FF0000"/>
                          </a:solidFill>
                        </a:rPr>
                        <a:t>交換期間-最多總花費</a:t>
                      </a:r>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台幣50~60萬</a:t>
                      </a:r>
                      <a:endParaRPr sz="1400">
                        <a:solidFill>
                          <a:srgbClr val="FF0000"/>
                        </a:solidFill>
                      </a:endParaRPr>
                    </a:p>
                    <a:p>
                      <a:pPr marL="0" marR="0" lvl="0" indent="0" algn="ctr" rtl="0">
                        <a:spcBef>
                          <a:spcPts val="0"/>
                        </a:spcBef>
                        <a:spcAft>
                          <a:spcPts val="0"/>
                        </a:spcAft>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台幣7~8萬</a:t>
                      </a:r>
                      <a:endParaRPr sz="1400">
                        <a:solidFill>
                          <a:srgbClr val="FF0000"/>
                        </a:solidFill>
                      </a:endParaRPr>
                    </a:p>
                    <a:p>
                      <a:pPr marL="0" marR="0" lvl="0" indent="0" algn="ctr" rtl="0">
                        <a:spcBef>
                          <a:spcPts val="0"/>
                        </a:spcBef>
                        <a:spcAft>
                          <a:spcPts val="0"/>
                        </a:spcAft>
                        <a:buNone/>
                      </a:pPr>
                      <a:r>
                        <a:rPr lang="zh-TW" sz="1400">
                          <a:solidFill>
                            <a:srgbClr val="FF0000"/>
                          </a:solidFill>
                        </a:rPr>
                        <a:t>(一學期)</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smtClean="0">
                          <a:solidFill>
                            <a:srgbClr val="FF0000"/>
                          </a:solidFill>
                        </a:rPr>
                        <a:t>台幣80</a:t>
                      </a:r>
                      <a:r>
                        <a:rPr lang="en-US" altLang="zh-TW" sz="1400" dirty="0" smtClean="0">
                          <a:solidFill>
                            <a:srgbClr val="FF0000"/>
                          </a:solidFill>
                        </a:rPr>
                        <a:t>~100</a:t>
                      </a:r>
                      <a:r>
                        <a:rPr lang="zh-TW" sz="1400" dirty="0" smtClean="0">
                          <a:solidFill>
                            <a:srgbClr val="FF0000"/>
                          </a:solidFill>
                        </a:rPr>
                        <a:t>萬</a:t>
                      </a:r>
                      <a:r>
                        <a:rPr lang="zh-TW" sz="1400" dirty="0">
                          <a:solidFill>
                            <a:srgbClr val="FF0000"/>
                          </a:solidFill>
                        </a:rPr>
                        <a:t>(一學年)</a:t>
                      </a:r>
                      <a:endParaRPr sz="1400" dirty="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台幣60~70萬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台幣5萬5千元至11萬元(一學期)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a:t>
                      </a:r>
                      <a:r>
                        <a:rPr lang="en-US" altLang="zh-TW" sz="1400" dirty="0">
                          <a:solidFill>
                            <a:srgbClr val="FF0000"/>
                          </a:solidFill>
                        </a:rPr>
                        <a:t>33</a:t>
                      </a:r>
                      <a:r>
                        <a:rPr lang="zh-TW" sz="1400" dirty="0">
                          <a:solidFill>
                            <a:srgbClr val="FF0000"/>
                          </a:solidFill>
                        </a:rPr>
                        <a:t>~</a:t>
                      </a:r>
                      <a:r>
                        <a:rPr lang="en-US" altLang="zh-TW" sz="1400" dirty="0">
                          <a:solidFill>
                            <a:srgbClr val="FF0000"/>
                          </a:solidFill>
                        </a:rPr>
                        <a:t>37</a:t>
                      </a:r>
                      <a:r>
                        <a:rPr lang="zh-TW" sz="1400" dirty="0">
                          <a:solidFill>
                            <a:srgbClr val="FF0000"/>
                          </a:solidFill>
                        </a:rPr>
                        <a:t>萬</a:t>
                      </a:r>
                      <a:endParaRPr dirty="0"/>
                    </a:p>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2327E4-5817-B937-81B8-69F110274E5E}"/>
              </a:ext>
            </a:extLst>
          </p:cNvPr>
          <p:cNvSpPr>
            <a:spLocks noGrp="1"/>
          </p:cNvSpPr>
          <p:nvPr>
            <p:ph type="title"/>
          </p:nvPr>
        </p:nvSpPr>
        <p:spPr/>
        <p:txBody>
          <a:bodyPr/>
          <a:lstStyle/>
          <a:p>
            <a:r>
              <a:rPr lang="zh-TW" altLang="en-US" b="1" i="0" dirty="0">
                <a:solidFill>
                  <a:srgbClr val="1F1F1F"/>
                </a:solidFill>
                <a:effectLst/>
                <a:latin typeface="docs-Roboto"/>
              </a:rPr>
              <a:t>第五屆深圳高校臺灣師生嘉年華</a:t>
            </a:r>
            <a:endParaRPr lang="zh-CN" altLang="en-US" dirty="0"/>
          </a:p>
        </p:txBody>
      </p:sp>
      <p:sp>
        <p:nvSpPr>
          <p:cNvPr id="3" name="投影片編號版面配置區 2">
            <a:extLst>
              <a:ext uri="{FF2B5EF4-FFF2-40B4-BE49-F238E27FC236}">
                <a16:creationId xmlns:a16="http://schemas.microsoft.com/office/drawing/2014/main" id="{3BBCBD0A-990D-0943-828C-A597E582E4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26</a:t>
            </a:fld>
            <a:endParaRPr lang="zh-TW" altLang="en-US"/>
          </a:p>
        </p:txBody>
      </p:sp>
      <p:sp>
        <p:nvSpPr>
          <p:cNvPr id="4" name="標題 1">
            <a:extLst>
              <a:ext uri="{FF2B5EF4-FFF2-40B4-BE49-F238E27FC236}">
                <a16:creationId xmlns:a16="http://schemas.microsoft.com/office/drawing/2014/main" id="{20506FFB-3B00-7E68-A806-4A2D132EDF4E}"/>
              </a:ext>
            </a:extLst>
          </p:cNvPr>
          <p:cNvSpPr txBox="1">
            <a:spLocks/>
          </p:cNvSpPr>
          <p:nvPr/>
        </p:nvSpPr>
        <p:spPr>
          <a:xfrm>
            <a:off x="669923" y="1372214"/>
            <a:ext cx="10850563" cy="4113571"/>
          </a:xfrm>
          <a:prstGeom prst="rect">
            <a:avLst/>
          </a:prstGeom>
          <a:noFill/>
          <a:ln>
            <a:noFill/>
          </a:ln>
        </p:spPr>
        <p:txBody>
          <a:bodyPr spcFirstLastPara="1" wrap="square" lIns="0" tIns="45700" rIns="0" bIns="45700" anchor="b" anchorCtr="0">
            <a:normAutofit fontScale="85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ja-JP" altLang="en-US" b="0" i="0" dirty="0">
                <a:solidFill>
                  <a:srgbClr val="1F1F1F"/>
                </a:solidFill>
                <a:effectLst/>
                <a:latin typeface="docs-Roboto"/>
              </a:rPr>
              <a:t>主題介紹：“ 數智牽兩岸・科創聚青春  ”</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本次活动由在深两岸青年参与策划组织，由深圳大学主办的系列活动。</a:t>
            </a:r>
            <a:br>
              <a:rPr lang="ja-JP" altLang="en-US" b="0" i="0" dirty="0">
                <a:solidFill>
                  <a:srgbClr val="1F1F1F"/>
                </a:solidFill>
                <a:effectLst/>
                <a:latin typeface="docs-Roboto"/>
              </a:rPr>
            </a:br>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活動日期：將於</a:t>
            </a:r>
            <a:r>
              <a:rPr lang="en-US" altLang="ja-JP" b="0" i="0" dirty="0">
                <a:solidFill>
                  <a:srgbClr val="1F1F1F"/>
                </a:solidFill>
                <a:effectLst/>
                <a:latin typeface="docs-Roboto"/>
              </a:rPr>
              <a:t>2026</a:t>
            </a:r>
            <a:r>
              <a:rPr lang="ja-JP" altLang="en-US" b="0" i="0" dirty="0">
                <a:solidFill>
                  <a:srgbClr val="1F1F1F"/>
                </a:solidFill>
                <a:effectLst/>
                <a:latin typeface="docs-Roboto"/>
              </a:rPr>
              <a:t>年</a:t>
            </a:r>
            <a:r>
              <a:rPr lang="en-US" altLang="ja-JP" b="0" i="0" dirty="0">
                <a:solidFill>
                  <a:srgbClr val="1F1F1F"/>
                </a:solidFill>
                <a:effectLst/>
                <a:latin typeface="docs-Roboto"/>
              </a:rPr>
              <a:t>7</a:t>
            </a:r>
            <a:r>
              <a:rPr lang="ja-JP" altLang="en-US" b="0" i="0" dirty="0">
                <a:solidFill>
                  <a:srgbClr val="1F1F1F"/>
                </a:solidFill>
                <a:effectLst/>
                <a:latin typeface="docs-Roboto"/>
              </a:rPr>
              <a:t>月</a:t>
            </a:r>
            <a:r>
              <a:rPr lang="en-US" altLang="ja-JP" b="0" i="0" dirty="0">
                <a:solidFill>
                  <a:srgbClr val="1F1F1F"/>
                </a:solidFill>
                <a:effectLst/>
                <a:latin typeface="docs-Roboto"/>
              </a:rPr>
              <a:t>1</a:t>
            </a:r>
            <a:r>
              <a:rPr lang="ja-JP" altLang="en-US" b="0" i="0" dirty="0">
                <a:solidFill>
                  <a:srgbClr val="1F1F1F"/>
                </a:solidFill>
                <a:effectLst/>
                <a:latin typeface="docs-Roboto"/>
              </a:rPr>
              <a:t>日至</a:t>
            </a:r>
            <a:r>
              <a:rPr lang="en-US" altLang="ja-JP" b="0" i="0" dirty="0">
                <a:solidFill>
                  <a:srgbClr val="1F1F1F"/>
                </a:solidFill>
                <a:effectLst/>
                <a:latin typeface="docs-Roboto"/>
              </a:rPr>
              <a:t>6</a:t>
            </a:r>
            <a:r>
              <a:rPr lang="ja-JP" altLang="en-US" b="0" i="0" dirty="0">
                <a:solidFill>
                  <a:srgbClr val="1F1F1F"/>
                </a:solidFill>
                <a:effectLst/>
                <a:latin typeface="docs-Roboto"/>
              </a:rPr>
              <a:t>日舉辦</a:t>
            </a:r>
            <a:endParaRPr lang="en-US" altLang="ja-JP" b="0" i="0" dirty="0">
              <a:solidFill>
                <a:srgbClr val="1F1F1F"/>
              </a:solidFill>
              <a:effectLst/>
              <a:latin typeface="docs-Roboto"/>
            </a:endParaRPr>
          </a:p>
          <a:p>
            <a:pPr algn="l"/>
            <a:endParaRPr lang="en-US" altLang="ja-JP" b="0" i="0" dirty="0">
              <a:solidFill>
                <a:srgbClr val="1F1F1F"/>
              </a:solidFill>
              <a:effectLst/>
              <a:latin typeface="docs-Roboto"/>
            </a:endParaRPr>
          </a:p>
          <a:p>
            <a:pPr algn="l"/>
            <a:r>
              <a:rPr lang="zh-CN" altLang="en-US" b="0" i="0" dirty="0">
                <a:solidFill>
                  <a:srgbClr val="1F1F1F"/>
                </a:solidFill>
                <a:effectLst/>
                <a:latin typeface="docs-Roboto"/>
              </a:rPr>
              <a:t>活動地點：深圳</a:t>
            </a:r>
            <a:endParaRPr lang="ja-JP" altLang="en-US" b="0" i="0" dirty="0">
              <a:solidFill>
                <a:srgbClr val="1F1F1F"/>
              </a:solidFill>
              <a:effectLst/>
              <a:latin typeface="docs-Roboto"/>
            </a:endParaRPr>
          </a:p>
          <a:p>
            <a:pPr algn="l"/>
            <a:endParaRPr lang="en-US" altLang="ja-JP" b="0" i="0" dirty="0">
              <a:solidFill>
                <a:srgbClr val="1F1F1F"/>
              </a:solidFill>
              <a:effectLst/>
              <a:latin typeface="docs-Roboto"/>
            </a:endParaRPr>
          </a:p>
          <a:p>
            <a:pPr algn="l"/>
            <a:r>
              <a:rPr lang="ja-JP" altLang="en-US" b="0" i="0" dirty="0">
                <a:solidFill>
                  <a:srgbClr val="1F1F1F"/>
                </a:solidFill>
                <a:effectLst/>
                <a:latin typeface="docs-Roboto"/>
              </a:rPr>
              <a:t>活動費用：需自付往返機票費及保險費</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報名截止：</a:t>
            </a:r>
            <a:r>
              <a:rPr lang="en-US" altLang="ja-JP" b="0" i="0" dirty="0">
                <a:solidFill>
                  <a:srgbClr val="1F1F1F"/>
                </a:solidFill>
                <a:effectLst/>
                <a:latin typeface="docs-Roboto"/>
              </a:rPr>
              <a:t>2026</a:t>
            </a:r>
            <a:r>
              <a:rPr lang="ja-JP" altLang="en-US" b="0" i="0" dirty="0">
                <a:solidFill>
                  <a:srgbClr val="1F1F1F"/>
                </a:solidFill>
                <a:effectLst/>
                <a:latin typeface="docs-Roboto"/>
              </a:rPr>
              <a:t>年</a:t>
            </a:r>
            <a:r>
              <a:rPr lang="en-US" altLang="ja-JP" b="0" i="0" dirty="0">
                <a:solidFill>
                  <a:srgbClr val="1F1F1F"/>
                </a:solidFill>
                <a:effectLst/>
                <a:latin typeface="docs-Roboto"/>
              </a:rPr>
              <a:t>3</a:t>
            </a:r>
            <a:r>
              <a:rPr lang="ja-JP" altLang="en-US" b="0" i="0" dirty="0">
                <a:solidFill>
                  <a:srgbClr val="1F1F1F"/>
                </a:solidFill>
                <a:effectLst/>
                <a:latin typeface="docs-Roboto"/>
              </a:rPr>
              <a:t>月</a:t>
            </a:r>
            <a:r>
              <a:rPr lang="en-US" altLang="ja-JP" b="0" i="0" dirty="0">
                <a:solidFill>
                  <a:srgbClr val="1F1F1F"/>
                </a:solidFill>
                <a:effectLst/>
                <a:latin typeface="docs-Roboto"/>
              </a:rPr>
              <a:t>20</a:t>
            </a:r>
            <a:r>
              <a:rPr lang="ja-JP" altLang="en-US" b="0" i="0" dirty="0">
                <a:solidFill>
                  <a:srgbClr val="1F1F1F"/>
                </a:solidFill>
                <a:effectLst/>
                <a:latin typeface="docs-Roboto"/>
              </a:rPr>
              <a:t>日</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報名名額：名額</a:t>
            </a:r>
            <a:r>
              <a:rPr lang="en-US" altLang="ja-JP" b="0" i="0" dirty="0">
                <a:solidFill>
                  <a:srgbClr val="1F1F1F"/>
                </a:solidFill>
                <a:effectLst/>
                <a:latin typeface="docs-Roboto"/>
              </a:rPr>
              <a:t>15</a:t>
            </a:r>
            <a:r>
              <a:rPr lang="ja-JP" altLang="en-US" b="0" i="0" dirty="0">
                <a:solidFill>
                  <a:srgbClr val="1F1F1F"/>
                </a:solidFill>
                <a:effectLst/>
                <a:latin typeface="docs-Roboto"/>
              </a:rPr>
              <a:t>名</a:t>
            </a:r>
            <a:endParaRPr lang="en-US" altLang="ja-JP" b="0" i="0" dirty="0">
              <a:solidFill>
                <a:srgbClr val="1F1F1F"/>
              </a:solidFill>
              <a:effectLst/>
              <a:latin typeface="docs-Roboto"/>
            </a:endParaRPr>
          </a:p>
          <a:p>
            <a:pPr algn="l"/>
            <a:endParaRPr lang="ja-JP" altLang="en-US" b="0" i="0" dirty="0">
              <a:solidFill>
                <a:srgbClr val="1F1F1F"/>
              </a:solidFill>
              <a:effectLst/>
              <a:latin typeface="docs-Roboto"/>
            </a:endParaRPr>
          </a:p>
          <a:p>
            <a:pPr algn="l"/>
            <a:r>
              <a:rPr lang="ja-JP" altLang="en-US" b="0" i="0" dirty="0">
                <a:solidFill>
                  <a:srgbClr val="1F1F1F"/>
                </a:solidFill>
                <a:effectLst/>
                <a:latin typeface="docs-Roboto"/>
              </a:rPr>
              <a:t>年齡限制：</a:t>
            </a:r>
            <a:r>
              <a:rPr lang="en-US" altLang="ja-JP" b="0" i="0" dirty="0">
                <a:solidFill>
                  <a:srgbClr val="1F1F1F"/>
                </a:solidFill>
                <a:effectLst/>
                <a:latin typeface="docs-Roboto"/>
              </a:rPr>
              <a:t>35</a:t>
            </a:r>
            <a:r>
              <a:rPr lang="ja-JP" altLang="en-US" b="0" i="0" dirty="0">
                <a:solidFill>
                  <a:srgbClr val="1F1F1F"/>
                </a:solidFill>
                <a:effectLst/>
                <a:latin typeface="docs-Roboto"/>
              </a:rPr>
              <a:t>歲以下</a:t>
            </a:r>
          </a:p>
        </p:txBody>
      </p:sp>
      <p:pic>
        <p:nvPicPr>
          <p:cNvPr id="8" name="圖片 7" descr="一張含有 樣式, 針線, 單色 的圖片&#10;&#10;AI 產生的內容可能不正確。">
            <a:extLst>
              <a:ext uri="{FF2B5EF4-FFF2-40B4-BE49-F238E27FC236}">
                <a16:creationId xmlns:a16="http://schemas.microsoft.com/office/drawing/2014/main" id="{4C568171-E175-2DB5-43C6-06FD0DC36FE3}"/>
              </a:ext>
            </a:extLst>
          </p:cNvPr>
          <p:cNvPicPr>
            <a:picLocks noChangeAspect="1"/>
          </p:cNvPicPr>
          <p:nvPr/>
        </p:nvPicPr>
        <p:blipFill>
          <a:blip r:embed="rId2"/>
          <a:stretch>
            <a:fillRect/>
          </a:stretch>
        </p:blipFill>
        <p:spPr>
          <a:xfrm>
            <a:off x="8011032" y="3011638"/>
            <a:ext cx="3227237" cy="3227237"/>
          </a:xfrm>
          <a:prstGeom prst="rect">
            <a:avLst/>
          </a:prstGeom>
        </p:spPr>
      </p:pic>
    </p:spTree>
    <p:extLst>
      <p:ext uri="{BB962C8B-B14F-4D97-AF65-F5344CB8AC3E}">
        <p14:creationId xmlns:p14="http://schemas.microsoft.com/office/powerpoint/2010/main" val="2848977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txBox="1">
            <a:spLocks noGrp="1"/>
          </p:cNvSpPr>
          <p:nvPr>
            <p:ph type="title"/>
          </p:nvPr>
        </p:nvSpPr>
        <p:spPr>
          <a:xfrm>
            <a:off x="2935224" y="2267713"/>
            <a:ext cx="5742432" cy="2121407"/>
          </a:xfrm>
          <a:prstGeom prst="rect">
            <a:avLst/>
          </a:prstGeom>
          <a:no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chemeClr val="dk1"/>
              </a:buClr>
              <a:buSzPts val="6600"/>
              <a:buFont typeface="Arial"/>
              <a:buNone/>
            </a:pPr>
            <a:r>
              <a:rPr lang="zh-TW" sz="6600"/>
              <a:t>Thank you</a:t>
            </a:r>
            <a:br>
              <a:rPr lang="zh-TW" sz="6600"/>
            </a:br>
            <a:r>
              <a:rPr lang="zh-TW" sz="6600"/>
              <a:t> Q&amp;A</a:t>
            </a:r>
            <a:endParaRPr sz="6600"/>
          </a:p>
        </p:txBody>
      </p:sp>
      <p:sp>
        <p:nvSpPr>
          <p:cNvPr id="644" name="Google Shape;644;p2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27</a:t>
            </a:fld>
            <a:endParaRPr/>
          </a:p>
        </p:txBody>
      </p:sp>
    </p:spTree>
  </p:cSld>
  <p:clrMapOvr>
    <a:masterClrMapping/>
  </p:clrMapOvr>
</p:sld>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4250</TotalTime>
  <Words>3985</Words>
  <Application>Microsoft Office PowerPoint</Application>
  <PresentationFormat>寬螢幕</PresentationFormat>
  <Paragraphs>625</Paragraphs>
  <Slides>27</Slides>
  <Notes>26</Notes>
  <HiddenSlides>2</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27</vt:i4>
      </vt:variant>
    </vt:vector>
  </HeadingPairs>
  <TitlesOfParts>
    <vt:vector size="34" baseType="lpstr">
      <vt:lpstr>docs-Roboto</vt:lpstr>
      <vt:lpstr>Noto Sans Symbols</vt:lpstr>
      <vt:lpstr>Microsoft JhengHei</vt:lpstr>
      <vt:lpstr>Arial</vt:lpstr>
      <vt:lpstr>Calibri</vt:lpstr>
      <vt:lpstr>Impact</vt:lpstr>
      <vt:lpstr>主题5</vt:lpstr>
      <vt:lpstr>交換生/雙學位甄選說明分享會   預計2026年9月赴海外交換/雙學位  </vt:lpstr>
      <vt:lpstr>交換生宗旨及申請資格</vt:lpstr>
      <vt:lpstr>交換生宗旨及申請資格</vt:lpstr>
      <vt:lpstr>檢附下列相關資料</vt:lpstr>
      <vt:lpstr>報名程序</vt:lpstr>
      <vt:lpstr>報名程序</vt:lpstr>
      <vt:lpstr>交換甄選時程表</vt:lpstr>
      <vt:lpstr>英文能力測驗試辦</vt:lpstr>
      <vt:lpstr>學籍與學雜費處理</vt:lpstr>
      <vt:lpstr>選課與成績處理</vt:lpstr>
      <vt:lpstr>外國交換:學海飛颺獎學金</vt:lpstr>
      <vt:lpstr>中國交換:補助 (限補助一次)</vt:lpstr>
      <vt:lpstr>服務時數</vt:lpstr>
      <vt:lpstr>各國資訊</vt:lpstr>
      <vt:lpstr>韓國姊妹校各校位置</vt:lpstr>
      <vt:lpstr>韓國各校開放名額</vt:lpstr>
      <vt:lpstr>中國各校開放名額(交換一學期)     ※此名額參考用，實際名額得依姐妹校之要求而作適當調整。</vt:lpstr>
      <vt:lpstr>中國各校開放名額(交換一學期)     ※此名額參考用，實際名額得依姐妹校之要求而作適當調整。</vt:lpstr>
      <vt:lpstr>美國-西來大學 (University of the West, UWEST) </vt:lpstr>
      <vt:lpstr>日本-龍谷大學 (Ryukoku University, RKU)</vt:lpstr>
      <vt:lpstr>泰國-正大管理學院(PANYAPIWAT INSTITUTE OF MANAGEMENT, PIM)</vt:lpstr>
      <vt:lpstr>馬來西亞-拉曼大學</vt:lpstr>
      <vt:lpstr>紐西蘭-奧塔哥大學</vt:lpstr>
      <vt:lpstr>英國-Middlesex University</vt:lpstr>
      <vt:lpstr>預估費用</vt:lpstr>
      <vt:lpstr>第五屆深圳高校臺灣師生嘉年華</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交換生/雙學位甄選說明分享會   預計2025年9月赴海外交換/雙學位  </dc:title>
  <dc:creator>iSlide</dc:creator>
  <cp:lastModifiedBy>fgu</cp:lastModifiedBy>
  <cp:revision>22</cp:revision>
  <dcterms:created xsi:type="dcterms:W3CDTF">2018-04-24T16:00:00Z</dcterms:created>
  <dcterms:modified xsi:type="dcterms:W3CDTF">2026-03-04T08:11:56Z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e4cd0dee-fdc6-4433-ad92-05d7d808ca1b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2018-08-31T03:27:23.0003555Z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