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8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</p:sldIdLst>
  <p:sldSz cx="12192000" cy="6858000"/>
  <p:notesSz cx="6797675" cy="9926638"/>
  <p:embeddedFontLst>
    <p:embeddedFont>
      <p:font typeface="Microsoft YaHei" panose="020B0503020204020204" pitchFamily="34" charset="-122"/>
      <p:regular r:id="rId22"/>
      <p:bold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Quattrocento Sans" panose="02020500000000000000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gcOjsDXi1wDNLqiPCFHEEcQU6g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E16EC-C1CB-4119-B4A6-533DE1B5E890}">
  <a:tblStyle styleId="{1C1E16EC-C1CB-4119-B4A6-533DE1B5E890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5F9"/>
          </a:solidFill>
        </a:fill>
      </a:tcStyle>
    </a:wholeTbl>
    <a:band1H>
      <a:tcTxStyle/>
      <a:tcStyle>
        <a:tcBdr/>
        <a:fill>
          <a:solidFill>
            <a:srgbClr val="D4ECF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CF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FA86505-5016-483D-BCBB-0D2237636B37}" styleName="Table_1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BE6"/>
          </a:solidFill>
        </a:fill>
      </a:tcStyle>
    </a:wholeTbl>
    <a:band1H>
      <a:tcTxStyle/>
      <a:tcStyle>
        <a:tcBdr/>
        <a:fill>
          <a:solidFill>
            <a:srgbClr val="FAD5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AD5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968A9B0-BD4F-4FE7-BF65-C9A8DC605FF3}" styleName="Table_2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8E7E8"/>
          </a:solidFill>
        </a:fill>
      </a:tcStyle>
    </a:wholeTbl>
    <a:band1H>
      <a:tcTxStyle/>
      <a:tcStyle>
        <a:tcBdr/>
        <a:fill>
          <a:solidFill>
            <a:srgbClr val="F2CB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CBC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14" y="-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5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就讀中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工作表1!$B$2:$B$12</c:f>
              <c:numCache>
                <c:formatCode>General</c:formatCode>
                <c:ptCount val="11"/>
                <c:pt idx="0">
                  <c:v>12</c:v>
                </c:pt>
                <c:pt idx="1">
                  <c:v>16</c:v>
                </c:pt>
                <c:pt idx="2">
                  <c:v>18</c:v>
                </c:pt>
                <c:pt idx="3">
                  <c:v>21</c:v>
                </c:pt>
                <c:pt idx="4">
                  <c:v>21</c:v>
                </c:pt>
                <c:pt idx="5">
                  <c:v>13</c:v>
                </c:pt>
                <c:pt idx="6">
                  <c:v>5</c:v>
                </c:pt>
                <c:pt idx="7">
                  <c:v>2</c:v>
                </c:pt>
                <c:pt idx="8">
                  <c:v>2</c:v>
                </c:pt>
                <c:pt idx="9">
                  <c:v>5</c:v>
                </c:pt>
                <c:pt idx="1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05-413C-9683-BFB36D1C44E7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已畢業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工作表1!$C$2:$C$12</c:f>
              <c:numCache>
                <c:formatCode>General</c:formatCode>
                <c:ptCount val="11"/>
                <c:pt idx="0">
                  <c:v>2</c:v>
                </c:pt>
                <c:pt idx="1">
                  <c:v>8</c:v>
                </c:pt>
                <c:pt idx="2">
                  <c:v>4</c:v>
                </c:pt>
                <c:pt idx="3">
                  <c:v>7</c:v>
                </c:pt>
                <c:pt idx="4">
                  <c:v>7</c:v>
                </c:pt>
                <c:pt idx="5">
                  <c:v>16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05-413C-9683-BFB36D1C44E7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申請中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3D05-413C-9683-BFB36D1C4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100"/>
        <c:ser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serLines>
        <c:axId val="63695488"/>
        <c:axId val="63697280"/>
      </c:barChart>
      <c:catAx>
        <c:axId val="636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63697280"/>
        <c:crosses val="autoZero"/>
        <c:auto val="1"/>
        <c:lblAlgn val="ctr"/>
        <c:lblOffset val="100"/>
        <c:noMultiLvlLbl val="0"/>
      </c:catAx>
      <c:valAx>
        <c:axId val="63697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636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206336232517636"/>
          <c:y val="0.93391476667826157"/>
          <c:w val="0.32842268618719744"/>
          <c:h val="5.79436907735930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https://goo.gl/Tn8mVg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http://www.epochtimes.com/b5/13/8/11/n3938664.htm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對於那些高中畢業一年內就開始大學生涯的年輕人，他們獲得學位的平均時間為5年零10個月。對於在四年制學校上學的學生，其獲得學位的平均時間為5年零8個月。這些數值也很接近6年。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教育部的研究不但計算了獲得學位的平均年限，還提供了畢業生的百分比分佈。對於2007～2008學年獲得學位的畢業生，只有44%在四年之內畢業；23%需要5到6年；剩下的三分之一拿到學位的時間超過6年！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一、英文總單字為100萬字略多，約以每天16新字的速度增加。</a:t>
            </a:r>
            <a:r>
              <a:rPr lang="zh-TW"/>
              <a:t/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二、美國人的平均字彙量：</a:t>
            </a:r>
            <a:r>
              <a:rPr lang="zh-TW"/>
              <a:t/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5歲小孩=9,600       (&gt;台灣高中指考7,000)</a:t>
            </a: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6歲小孩=14,300      (&gt;TOEFL-iBT 10,000)</a:t>
            </a: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20歲大學生=120,000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SAT 12000字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三、多益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多益550分(相當於英檢中級)，約需要4500~5000字彙量。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多益750分(約英檢中高級)，則需要7500~8000字彙量。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多益900分(或英檢高級以上)，字彙量則要到1萬~1.2萬左右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8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>
  <p:cSld name="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9"/>
          <p:cNvSpPr/>
          <p:nvPr/>
        </p:nvSpPr>
        <p:spPr>
          <a:xfrm rot="1658487">
            <a:off x="6583748" y="312642"/>
            <a:ext cx="773335" cy="770514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12;p39"/>
          <p:cNvSpPr/>
          <p:nvPr/>
        </p:nvSpPr>
        <p:spPr>
          <a:xfrm rot="-2131655">
            <a:off x="4877976" y="513678"/>
            <a:ext cx="1364153" cy="774137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3;p39"/>
          <p:cNvSpPr/>
          <p:nvPr/>
        </p:nvSpPr>
        <p:spPr>
          <a:xfrm rot="-6658076">
            <a:off x="8362898" y="3498968"/>
            <a:ext cx="4181014" cy="4031692"/>
          </a:xfrm>
          <a:custGeom>
            <a:avLst/>
            <a:gdLst/>
            <a:ahLst/>
            <a:cxnLst/>
            <a:rect l="l" t="t" r="r" b="b"/>
            <a:pathLst>
              <a:path w="280" h="270" extrusionOk="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Google Shape;14;p39"/>
          <p:cNvSpPr/>
          <p:nvPr/>
        </p:nvSpPr>
        <p:spPr>
          <a:xfrm rot="-1648256">
            <a:off x="485337" y="1535222"/>
            <a:ext cx="2166226" cy="3066048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15;p39"/>
          <p:cNvSpPr/>
          <p:nvPr/>
        </p:nvSpPr>
        <p:spPr>
          <a:xfrm rot="1888595">
            <a:off x="2442159" y="392103"/>
            <a:ext cx="1572202" cy="2081915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39"/>
          <p:cNvSpPr/>
          <p:nvPr/>
        </p:nvSpPr>
        <p:spPr>
          <a:xfrm rot="-955486">
            <a:off x="1047441" y="681857"/>
            <a:ext cx="1042017" cy="802702"/>
          </a:xfrm>
          <a:custGeom>
            <a:avLst/>
            <a:gdLst/>
            <a:ahLst/>
            <a:cxnLst/>
            <a:rect l="l" t="t" r="r" b="b"/>
            <a:pathLst>
              <a:path w="418" h="322" extrusionOk="0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39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标题幻灯片">
  <p:cSld name="7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0"/>
          <p:cNvSpPr/>
          <p:nvPr/>
        </p:nvSpPr>
        <p:spPr>
          <a:xfrm rot="-955486">
            <a:off x="1047441" y="681857"/>
            <a:ext cx="1042017" cy="802702"/>
          </a:xfrm>
          <a:custGeom>
            <a:avLst/>
            <a:gdLst/>
            <a:ahLst/>
            <a:cxnLst/>
            <a:rect l="l" t="t" r="r" b="b"/>
            <a:pathLst>
              <a:path w="418" h="322" extrusionOk="0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40"/>
          <p:cNvSpPr/>
          <p:nvPr/>
        </p:nvSpPr>
        <p:spPr>
          <a:xfrm rot="1658487">
            <a:off x="6583748" y="312642"/>
            <a:ext cx="773335" cy="770514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40"/>
          <p:cNvSpPr/>
          <p:nvPr/>
        </p:nvSpPr>
        <p:spPr>
          <a:xfrm rot="-2131655">
            <a:off x="4877976" y="513678"/>
            <a:ext cx="1364153" cy="774137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22;p40"/>
          <p:cNvSpPr/>
          <p:nvPr/>
        </p:nvSpPr>
        <p:spPr>
          <a:xfrm rot="-6658076">
            <a:off x="8362898" y="3498968"/>
            <a:ext cx="4181014" cy="4031692"/>
          </a:xfrm>
          <a:custGeom>
            <a:avLst/>
            <a:gdLst/>
            <a:ahLst/>
            <a:cxnLst/>
            <a:rect l="l" t="t" r="r" b="b"/>
            <a:pathLst>
              <a:path w="280" h="270" extrusionOk="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40"/>
          <p:cNvSpPr/>
          <p:nvPr/>
        </p:nvSpPr>
        <p:spPr>
          <a:xfrm rot="-1648256">
            <a:off x="485337" y="1535222"/>
            <a:ext cx="2166226" cy="3066048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40"/>
          <p:cNvSpPr/>
          <p:nvPr/>
        </p:nvSpPr>
        <p:spPr>
          <a:xfrm rot="1888595">
            <a:off x="2442159" y="392103"/>
            <a:ext cx="1572202" cy="2081915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40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26" name="Google Shape;26;p40"/>
          <p:cNvGrpSpPr/>
          <p:nvPr/>
        </p:nvGrpSpPr>
        <p:grpSpPr>
          <a:xfrm rot="-96768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27" name="Google Shape;27;p40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" name="Google Shape;28;p40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Google Shape;29;p4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4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" name="Google Shape;31;p40"/>
          <p:cNvGrpSpPr/>
          <p:nvPr/>
        </p:nvGrpSpPr>
        <p:grpSpPr>
          <a:xfrm rot="-7995522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32" name="Google Shape;32;p40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40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4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Google Shape;35;p4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6" name="Google Shape;36;p40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40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标题幻灯片">
  <p:cSld name="1_标题幻灯片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标题幻灯片">
  <p:cSld name="8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2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41" name="Google Shape;41;p42"/>
          <p:cNvGrpSpPr/>
          <p:nvPr/>
        </p:nvGrpSpPr>
        <p:grpSpPr>
          <a:xfrm rot="-96768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42" name="Google Shape;42;p42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" name="Google Shape;43;p42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" name="Google Shape;44;p42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" name="Google Shape;45;p42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6" name="Google Shape;46;p42"/>
          <p:cNvGrpSpPr/>
          <p:nvPr/>
        </p:nvGrpSpPr>
        <p:grpSpPr>
          <a:xfrm rot="-7995522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47" name="Google Shape;47;p42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" name="Google Shape;48;p42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" name="Google Shape;49;p42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" name="Google Shape;50;p42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1" name="Google Shape;51;p42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标题幻灯片">
  <p:cSld name="6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3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标题幻灯片">
  <p:cSld name="2_标题幻灯片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body" idx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Google Shape;56;p44"/>
          <p:cNvSpPr>
            <a:spLocks noGrp="1"/>
          </p:cNvSpPr>
          <p:nvPr>
            <p:ph type="pic" idx="2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44"/>
          <p:cNvSpPr txBox="1">
            <a:spLocks noGrp="1"/>
          </p:cNvSpPr>
          <p:nvPr>
            <p:ph type="body" idx="3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标题幻灯片">
  <p:cSld name="3_标题幻灯片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/>
          <p:nvPr/>
        </p:nvSpPr>
        <p:spPr>
          <a:xfrm>
            <a:off x="440604" y="759873"/>
            <a:ext cx="161775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67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背景图片素材</a:t>
            </a:r>
            <a:endParaRPr/>
          </a:p>
        </p:txBody>
      </p:sp>
      <p:sp>
        <p:nvSpPr>
          <p:cNvPr id="60" name="Google Shape;60;p45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67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endParaRPr sz="1067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幻灯片">
  <p:cSld name="4_标题幻灯片">
    <p:bg>
      <p:bgPr>
        <a:solidFill>
          <a:srgbClr val="E73A1C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6"/>
          <p:cNvSpPr/>
          <p:nvPr/>
        </p:nvSpPr>
        <p:spPr>
          <a:xfrm>
            <a:off x="440603" y="759873"/>
            <a:ext cx="66236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67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标注</a:t>
            </a:r>
            <a:endParaRPr/>
          </a:p>
        </p:txBody>
      </p:sp>
      <p:sp>
        <p:nvSpPr>
          <p:cNvPr id="63" name="Google Shape;63;p46"/>
          <p:cNvSpPr/>
          <p:nvPr/>
        </p:nvSpPr>
        <p:spPr>
          <a:xfrm>
            <a:off x="2857674" y="841948"/>
            <a:ext cx="1402001" cy="329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字体使用 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行距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背景图片出处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声明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" name="Google Shape;64;p46"/>
          <p:cNvSpPr/>
          <p:nvPr/>
        </p:nvSpPr>
        <p:spPr>
          <a:xfrm>
            <a:off x="4395052" y="841948"/>
            <a:ext cx="3727457" cy="3825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英文 Century Gothic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中文 微软雅黑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正文 1.3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cn.bing.com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互联网是一个开放共享的平台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部分设计灵感与元素来源于网络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如有建议请联系 </a:t>
            </a: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officeplus@microsoft.com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" name="Google Shape;65;p46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67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endParaRPr sz="1067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标题幻灯片">
  <p:cSld name="5_标题幻灯片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点击</a:t>
            </a:r>
            <a:r>
              <a:rPr lang="zh-TW" sz="1333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Logo</a:t>
            </a:r>
            <a:r>
              <a:rPr lang="zh-TW" sz="133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获取更多优质模板（放映模式）</a:t>
            </a:r>
            <a:endParaRPr/>
          </a:p>
        </p:txBody>
      </p:sp>
      <p:pic>
        <p:nvPicPr>
          <p:cNvPr id="68" name="Google Shape;68;p4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227832"/>
            <a:ext cx="3048000" cy="402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/>
          <p:nvPr/>
        </p:nvSpPr>
        <p:spPr>
          <a:xfrm>
            <a:off x="2514740" y="1233849"/>
            <a:ext cx="7754617" cy="39826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3"/>
          <p:cNvSpPr txBox="1"/>
          <p:nvPr/>
        </p:nvSpPr>
        <p:spPr>
          <a:xfrm>
            <a:off x="3251105" y="1330644"/>
            <a:ext cx="7224978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7" name="Google Shape;187;p3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188" name="Google Shape;188;p3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0" name="Google Shape;200;p3"/>
            <p:cNvCxnSpPr>
              <a:stCxn id="188" idx="5"/>
              <a:endCxn id="193" idx="1"/>
            </p:cNvCxnSpPr>
            <p:nvPr/>
          </p:nvCxnSpPr>
          <p:spPr>
            <a:xfrm>
              <a:off x="11055507" y="344155"/>
              <a:ext cx="1052700" cy="905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1" name="Google Shape;201;p3"/>
            <p:cNvCxnSpPr>
              <a:stCxn id="190" idx="7"/>
              <a:endCxn id="193" idx="3"/>
            </p:cNvCxnSpPr>
            <p:nvPr/>
          </p:nvCxnSpPr>
          <p:spPr>
            <a:xfrm rot="10800000" flipH="1">
              <a:off x="10949571" y="1800200"/>
              <a:ext cx="1158600" cy="2853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2" name="Google Shape;202;p3"/>
            <p:cNvCxnSpPr>
              <a:stCxn id="195" idx="7"/>
              <a:endCxn id="193" idx="4"/>
            </p:cNvCxnSpPr>
            <p:nvPr/>
          </p:nvCxnSpPr>
          <p:spPr>
            <a:xfrm rot="10800000" flipH="1">
              <a:off x="11962823" y="1914373"/>
              <a:ext cx="420600" cy="653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3" name="Google Shape;203;p3"/>
            <p:cNvCxnSpPr>
              <a:stCxn id="189" idx="7"/>
              <a:endCxn id="190" idx="3"/>
            </p:cNvCxnSpPr>
            <p:nvPr/>
          </p:nvCxnSpPr>
          <p:spPr>
            <a:xfrm rot="10800000" flipH="1">
              <a:off x="10217771" y="2342410"/>
              <a:ext cx="474900" cy="55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4" name="Google Shape;204;p3"/>
            <p:cNvCxnSpPr>
              <a:stCxn id="191" idx="7"/>
              <a:endCxn id="188" idx="3"/>
            </p:cNvCxnSpPr>
            <p:nvPr/>
          </p:nvCxnSpPr>
          <p:spPr>
            <a:xfrm rot="10800000" flipH="1">
              <a:off x="9485830" y="344094"/>
              <a:ext cx="1101000" cy="10224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5" name="Google Shape;205;p3"/>
            <p:cNvCxnSpPr>
              <a:stCxn id="194" idx="0"/>
              <a:endCxn id="188" idx="4"/>
            </p:cNvCxnSpPr>
            <p:nvPr/>
          </p:nvCxnSpPr>
          <p:spPr>
            <a:xfrm rot="10800000" flipH="1">
              <a:off x="10713540" y="441165"/>
              <a:ext cx="107700" cy="715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6" name="Google Shape;206;p3"/>
            <p:cNvCxnSpPr>
              <a:stCxn id="193" idx="2"/>
              <a:endCxn id="194" idx="6"/>
            </p:cNvCxnSpPr>
            <p:nvPr/>
          </p:nvCxnSpPr>
          <p:spPr>
            <a:xfrm rot="10800000">
              <a:off x="10843414" y="1286606"/>
              <a:ext cx="1150800" cy="238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7" name="Google Shape;207;p3"/>
            <p:cNvCxnSpPr>
              <a:stCxn id="194" idx="4"/>
              <a:endCxn id="190" idx="0"/>
            </p:cNvCxnSpPr>
            <p:nvPr/>
          </p:nvCxnSpPr>
          <p:spPr>
            <a:xfrm>
              <a:off x="10713540" y="1416476"/>
              <a:ext cx="107700" cy="615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8" name="Google Shape;208;p3"/>
            <p:cNvCxnSpPr>
              <a:stCxn id="190" idx="5"/>
              <a:endCxn id="195" idx="1"/>
            </p:cNvCxnSpPr>
            <p:nvPr/>
          </p:nvCxnSpPr>
          <p:spPr>
            <a:xfrm>
              <a:off x="10949571" y="2342352"/>
              <a:ext cx="544500" cy="225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9" name="Google Shape;209;p3"/>
            <p:cNvCxnSpPr>
              <a:stCxn id="191" idx="7"/>
              <a:endCxn id="194" idx="2"/>
            </p:cNvCxnSpPr>
            <p:nvPr/>
          </p:nvCxnSpPr>
          <p:spPr>
            <a:xfrm rot="10800000" flipH="1">
              <a:off x="9485830" y="1286694"/>
              <a:ext cx="1098000" cy="79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0" name="Google Shape;210;p3"/>
            <p:cNvCxnSpPr>
              <a:stCxn id="191" idx="4"/>
              <a:endCxn id="189" idx="1"/>
            </p:cNvCxnSpPr>
            <p:nvPr/>
          </p:nvCxnSpPr>
          <p:spPr>
            <a:xfrm>
              <a:off x="9327220" y="1749414"/>
              <a:ext cx="421800" cy="1150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1" name="Google Shape;211;p3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12" name="Google Shape;212;p3"/>
            <p:cNvCxnSpPr>
              <a:stCxn id="191" idx="5"/>
              <a:endCxn id="196" idx="1"/>
            </p:cNvCxnSpPr>
            <p:nvPr/>
          </p:nvCxnSpPr>
          <p:spPr>
            <a:xfrm>
              <a:off x="9485830" y="1683715"/>
              <a:ext cx="486900" cy="315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3" name="Google Shape;213;p3"/>
            <p:cNvCxnSpPr>
              <a:stCxn id="196" idx="7"/>
              <a:endCxn id="194" idx="3"/>
            </p:cNvCxnSpPr>
            <p:nvPr/>
          </p:nvCxnSpPr>
          <p:spPr>
            <a:xfrm rot="10800000" flipH="1">
              <a:off x="10144181" y="1378400"/>
              <a:ext cx="477600" cy="6204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4" name="Google Shape;214;p3"/>
            <p:cNvCxnSpPr>
              <a:stCxn id="196" idx="6"/>
              <a:endCxn id="190" idx="2"/>
            </p:cNvCxnSpPr>
            <p:nvPr/>
          </p:nvCxnSpPr>
          <p:spPr>
            <a:xfrm>
              <a:off x="10179664" y="2084463"/>
              <a:ext cx="459900" cy="12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5" name="Google Shape;215;p3"/>
            <p:cNvCxnSpPr>
              <a:stCxn id="189" idx="0"/>
              <a:endCxn id="196" idx="4"/>
            </p:cNvCxnSpPr>
            <p:nvPr/>
          </p:nvCxnSpPr>
          <p:spPr>
            <a:xfrm rot="10800000" flipH="1">
              <a:off x="9983408" y="2205734"/>
              <a:ext cx="75000" cy="596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6" name="Google Shape;216;p3"/>
            <p:cNvCxnSpPr>
              <a:stCxn id="189" idx="6"/>
              <a:endCxn id="195" idx="2"/>
            </p:cNvCxnSpPr>
            <p:nvPr/>
          </p:nvCxnSpPr>
          <p:spPr>
            <a:xfrm rot="10800000" flipH="1">
              <a:off x="10314847" y="2802374"/>
              <a:ext cx="1082100" cy="331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7" name="Google Shape;217;p3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19" name="Google Shape;219;p3"/>
          <p:cNvSpPr txBox="1"/>
          <p:nvPr/>
        </p:nvSpPr>
        <p:spPr>
          <a:xfrm>
            <a:off x="2493501" y="3832882"/>
            <a:ext cx="77390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佛光西來雙學位說明會</a:t>
            </a:r>
            <a:endParaRPr sz="54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20" name="Google Shape;220;p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221" name="Google Shape;221;p3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33" name="Google Shape;233;p3"/>
            <p:cNvCxnSpPr>
              <a:stCxn id="221" idx="5"/>
              <a:endCxn id="226" idx="1"/>
            </p:cNvCxnSpPr>
            <p:nvPr/>
          </p:nvCxnSpPr>
          <p:spPr>
            <a:xfrm>
              <a:off x="739645" y="4429471"/>
              <a:ext cx="1022400" cy="696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4" name="Google Shape;234;p3"/>
            <p:cNvCxnSpPr>
              <a:stCxn id="223" idx="7"/>
              <a:endCxn id="226" idx="3"/>
            </p:cNvCxnSpPr>
            <p:nvPr/>
          </p:nvCxnSpPr>
          <p:spPr>
            <a:xfrm rot="10800000" flipH="1">
              <a:off x="897703" y="5569322"/>
              <a:ext cx="864300" cy="556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5" name="Google Shape;235;p3"/>
            <p:cNvCxnSpPr>
              <a:stCxn id="228" idx="7"/>
              <a:endCxn id="226" idx="4"/>
            </p:cNvCxnSpPr>
            <p:nvPr/>
          </p:nvCxnSpPr>
          <p:spPr>
            <a:xfrm rot="10800000" flipH="1">
              <a:off x="1910955" y="5661295"/>
              <a:ext cx="72900" cy="946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6" name="Google Shape;236;p3"/>
            <p:cNvCxnSpPr>
              <a:stCxn id="222" idx="7"/>
              <a:endCxn id="223" idx="3"/>
            </p:cNvCxnSpPr>
            <p:nvPr/>
          </p:nvCxnSpPr>
          <p:spPr>
            <a:xfrm rot="10800000" flipH="1">
              <a:off x="165903" y="6382432"/>
              <a:ext cx="474900" cy="55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7" name="Google Shape;237;p3"/>
            <p:cNvCxnSpPr>
              <a:stCxn id="224" idx="7"/>
              <a:endCxn id="221" idx="3"/>
            </p:cNvCxnSpPr>
            <p:nvPr/>
          </p:nvCxnSpPr>
          <p:spPr>
            <a:xfrm rot="10800000" flipH="1">
              <a:off x="-566038" y="4429416"/>
              <a:ext cx="1055700" cy="97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8" name="Google Shape;238;p3"/>
            <p:cNvCxnSpPr>
              <a:stCxn id="227" idx="0"/>
              <a:endCxn id="221" idx="4"/>
            </p:cNvCxnSpPr>
            <p:nvPr/>
          </p:nvCxnSpPr>
          <p:spPr>
            <a:xfrm rot="10800000">
              <a:off x="614572" y="4481161"/>
              <a:ext cx="47100" cy="501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9" name="Google Shape;239;p3"/>
            <p:cNvCxnSpPr>
              <a:stCxn id="226" idx="2"/>
              <a:endCxn id="227" idx="6"/>
            </p:cNvCxnSpPr>
            <p:nvPr/>
          </p:nvCxnSpPr>
          <p:spPr>
            <a:xfrm rot="10800000">
              <a:off x="1005242" y="5326703"/>
              <a:ext cx="664800" cy="20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0" name="Google Shape;240;p3"/>
            <p:cNvCxnSpPr>
              <a:stCxn id="227" idx="4"/>
              <a:endCxn id="223" idx="0"/>
            </p:cNvCxnSpPr>
            <p:nvPr/>
          </p:nvCxnSpPr>
          <p:spPr>
            <a:xfrm>
              <a:off x="661672" y="5670425"/>
              <a:ext cx="107700" cy="402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1" name="Google Shape;241;p3"/>
            <p:cNvCxnSpPr>
              <a:stCxn id="223" idx="5"/>
              <a:endCxn id="228" idx="1"/>
            </p:cNvCxnSpPr>
            <p:nvPr/>
          </p:nvCxnSpPr>
          <p:spPr>
            <a:xfrm>
              <a:off x="897703" y="6382374"/>
              <a:ext cx="544500" cy="225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2" name="Google Shape;242;p3"/>
            <p:cNvCxnSpPr>
              <a:stCxn id="224" idx="7"/>
              <a:endCxn id="227" idx="2"/>
            </p:cNvCxnSpPr>
            <p:nvPr/>
          </p:nvCxnSpPr>
          <p:spPr>
            <a:xfrm rot="10800000" flipH="1">
              <a:off x="-566038" y="5326716"/>
              <a:ext cx="884100" cy="79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3" name="Google Shape;243;p3"/>
            <p:cNvCxnSpPr>
              <a:stCxn id="224" idx="4"/>
              <a:endCxn id="222" idx="1"/>
            </p:cNvCxnSpPr>
            <p:nvPr/>
          </p:nvCxnSpPr>
          <p:spPr>
            <a:xfrm>
              <a:off x="-724648" y="5789436"/>
              <a:ext cx="421800" cy="1150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44" name="Google Shape;244;p3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45" name="Google Shape;245;p3"/>
            <p:cNvCxnSpPr>
              <a:stCxn id="224" idx="5"/>
              <a:endCxn id="229" idx="1"/>
            </p:cNvCxnSpPr>
            <p:nvPr/>
          </p:nvCxnSpPr>
          <p:spPr>
            <a:xfrm>
              <a:off x="-566038" y="5723737"/>
              <a:ext cx="486900" cy="315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6" name="Google Shape;246;p3"/>
            <p:cNvCxnSpPr>
              <a:stCxn id="229" idx="7"/>
              <a:endCxn id="227" idx="3"/>
            </p:cNvCxnSpPr>
            <p:nvPr/>
          </p:nvCxnSpPr>
          <p:spPr>
            <a:xfrm rot="10800000" flipH="1">
              <a:off x="92313" y="5569622"/>
              <a:ext cx="326400" cy="469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" name="Google Shape;247;p3"/>
            <p:cNvCxnSpPr>
              <a:stCxn id="229" idx="6"/>
              <a:endCxn id="223" idx="2"/>
            </p:cNvCxnSpPr>
            <p:nvPr/>
          </p:nvCxnSpPr>
          <p:spPr>
            <a:xfrm>
              <a:off x="127796" y="6124485"/>
              <a:ext cx="459900" cy="12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8" name="Google Shape;248;p3"/>
            <p:cNvCxnSpPr>
              <a:stCxn id="222" idx="0"/>
              <a:endCxn id="229" idx="4"/>
            </p:cNvCxnSpPr>
            <p:nvPr/>
          </p:nvCxnSpPr>
          <p:spPr>
            <a:xfrm rot="10800000" flipH="1">
              <a:off x="-68460" y="6245756"/>
              <a:ext cx="75000" cy="596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9" name="Google Shape;249;p3"/>
            <p:cNvCxnSpPr>
              <a:stCxn id="222" idx="6"/>
              <a:endCxn id="228" idx="2"/>
            </p:cNvCxnSpPr>
            <p:nvPr/>
          </p:nvCxnSpPr>
          <p:spPr>
            <a:xfrm rot="10800000" flipH="1">
              <a:off x="262979" y="6842396"/>
              <a:ext cx="1082100" cy="331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50" name="Google Shape;250;p3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55" name="Google Shape;255;p3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256" name="Google Shape;256;p3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60" name="Google Shape;260;p3"/>
          <p:cNvGrpSpPr/>
          <p:nvPr/>
        </p:nvGrpSpPr>
        <p:grpSpPr>
          <a:xfrm>
            <a:off x="7645039" y="4908142"/>
            <a:ext cx="1587497" cy="1201908"/>
            <a:chOff x="7306290" y="4556172"/>
            <a:chExt cx="1587497" cy="1201908"/>
          </a:xfrm>
        </p:grpSpPr>
        <p:sp>
          <p:nvSpPr>
            <p:cNvPr id="261" name="Google Shape;261;p3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65" name="Google Shape;265;p3" descr="D:\Charlie\佛光大學LOGO\207_fedd244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978" y="1349543"/>
            <a:ext cx="2035678" cy="2023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" descr="D:\Charlie\佛光大學LOGO\pho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5731" y="1342486"/>
            <a:ext cx="1939411" cy="193941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"/>
          <p:cNvSpPr txBox="1"/>
          <p:nvPr/>
        </p:nvSpPr>
        <p:spPr>
          <a:xfrm>
            <a:off x="3645980" y="5494910"/>
            <a:ext cx="535031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國際合作與交流中心</a:t>
            </a:r>
            <a:endParaRPr/>
          </a:p>
        </p:txBody>
      </p:sp>
      <p:sp>
        <p:nvSpPr>
          <p:cNvPr id="268" name="Google Shape;268;p3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4"/>
          <p:cNvGrpSpPr/>
          <p:nvPr/>
        </p:nvGrpSpPr>
        <p:grpSpPr>
          <a:xfrm>
            <a:off x="3931207" y="578414"/>
            <a:ext cx="4329586" cy="1038313"/>
            <a:chOff x="3957557" y="1328691"/>
            <a:chExt cx="4329586" cy="1038313"/>
          </a:xfrm>
        </p:grpSpPr>
        <p:sp>
          <p:nvSpPr>
            <p:cNvPr id="274" name="Google Shape;274;p4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5" name="Google Shape;275;p4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CONTENTS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76" name="Google Shape;276;p4"/>
          <p:cNvGrpSpPr/>
          <p:nvPr/>
        </p:nvGrpSpPr>
        <p:grpSpPr>
          <a:xfrm rot="-2183562">
            <a:off x="3263195" y="398397"/>
            <a:ext cx="1024513" cy="1398348"/>
            <a:chOff x="3087349" y="2414413"/>
            <a:chExt cx="1024513" cy="1398348"/>
          </a:xfrm>
        </p:grpSpPr>
        <p:sp>
          <p:nvSpPr>
            <p:cNvPr id="277" name="Google Shape;277;p4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81" name="Google Shape;281;p4"/>
          <p:cNvGrpSpPr/>
          <p:nvPr/>
        </p:nvGrpSpPr>
        <p:grpSpPr>
          <a:xfrm rot="8798391">
            <a:off x="7173354" y="665084"/>
            <a:ext cx="1587497" cy="1146873"/>
            <a:chOff x="7306290" y="4611207"/>
            <a:chExt cx="1587497" cy="1146873"/>
          </a:xfrm>
        </p:grpSpPr>
        <p:sp>
          <p:nvSpPr>
            <p:cNvPr id="282" name="Google Shape;282;p4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7878892" y="4611207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86" name="Google Shape;286;p4"/>
          <p:cNvSpPr txBox="1"/>
          <p:nvPr/>
        </p:nvSpPr>
        <p:spPr>
          <a:xfrm>
            <a:off x="4372582" y="2305227"/>
            <a:ext cx="437630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2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7" name="Google Shape;287;p4"/>
          <p:cNvSpPr txBox="1"/>
          <p:nvPr/>
        </p:nvSpPr>
        <p:spPr>
          <a:xfrm>
            <a:off x="4372582" y="3113759"/>
            <a:ext cx="39606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8" name="Google Shape;288;p4"/>
          <p:cNvSpPr txBox="1"/>
          <p:nvPr/>
        </p:nvSpPr>
        <p:spPr>
          <a:xfrm>
            <a:off x="4372582" y="3922291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9" name="Google Shape;289;p4"/>
          <p:cNvSpPr txBox="1"/>
          <p:nvPr/>
        </p:nvSpPr>
        <p:spPr>
          <a:xfrm>
            <a:off x="4372582" y="4730822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0" name="Google Shape;290;p4"/>
          <p:cNvSpPr/>
          <p:nvPr/>
        </p:nvSpPr>
        <p:spPr>
          <a:xfrm>
            <a:off x="3495524" y="2284690"/>
            <a:ext cx="579692" cy="579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4"/>
          <p:cNvSpPr/>
          <p:nvPr/>
        </p:nvSpPr>
        <p:spPr>
          <a:xfrm>
            <a:off x="3486514" y="3116300"/>
            <a:ext cx="579692" cy="5796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4"/>
          <p:cNvSpPr/>
          <p:nvPr/>
        </p:nvSpPr>
        <p:spPr>
          <a:xfrm>
            <a:off x="3486513" y="3943675"/>
            <a:ext cx="579692" cy="579692"/>
          </a:xfrm>
          <a:prstGeom prst="ellipse">
            <a:avLst/>
          </a:prstGeom>
          <a:solidFill>
            <a:srgbClr val="2DAF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4"/>
          <p:cNvSpPr/>
          <p:nvPr/>
        </p:nvSpPr>
        <p:spPr>
          <a:xfrm>
            <a:off x="3486513" y="4735905"/>
            <a:ext cx="579692" cy="579692"/>
          </a:xfrm>
          <a:prstGeom prst="ellipse">
            <a:avLst/>
          </a:pr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4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5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02" name="Google Shape;302;p5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3" name="Google Shape;303;p5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ONE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04" name="Google Shape;304;p5"/>
          <p:cNvSpPr txBox="1"/>
          <p:nvPr/>
        </p:nvSpPr>
        <p:spPr>
          <a:xfrm>
            <a:off x="815439" y="3471095"/>
            <a:ext cx="1034736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 sz="80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05" name="Google Shape;305;p5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306" name="Google Shape;306;p5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10" name="Google Shape;310;p5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669591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ONE：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7" name="Google Shape;317;p6"/>
          <p:cNvSpPr/>
          <p:nvPr/>
        </p:nvSpPr>
        <p:spPr>
          <a:xfrm flipH="1">
            <a:off x="7810132" y="1428750"/>
            <a:ext cx="3648443" cy="4637127"/>
          </a:xfrm>
          <a:custGeom>
            <a:avLst/>
            <a:gdLst/>
            <a:ahLst/>
            <a:cxnLst/>
            <a:rect l="l" t="t" r="r" b="b"/>
            <a:pathLst>
              <a:path w="3036278" h="4026876" extrusionOk="0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rgbClr val="2DAF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6"/>
          <p:cNvSpPr txBox="1"/>
          <p:nvPr/>
        </p:nvSpPr>
        <p:spPr>
          <a:xfrm>
            <a:off x="7981141" y="3475663"/>
            <a:ext cx="3044407" cy="121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目前透過本校台美雙學位計畫，從美國西來大學學成歸國取得學位已有</a:t>
            </a:r>
            <a:r>
              <a:rPr lang="zh-TW" sz="1400" b="1" u="sng" dirty="0" smtClean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</a:t>
            </a:r>
            <a:r>
              <a:rPr lang="en-US" altLang="zh-TW" b="1" u="sng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位</a:t>
            </a:r>
            <a:r>
              <a:rPr lang="zh-TW" sz="14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，目前在美國西來大學正在求學的尚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</a:t>
            </a:r>
            <a:r>
              <a:rPr lang="en-US" altLang="zh-TW" b="1" u="sng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位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1400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9" name="Google Shape;319;p6"/>
          <p:cNvSpPr/>
          <p:nvPr/>
        </p:nvSpPr>
        <p:spPr>
          <a:xfrm>
            <a:off x="7936749" y="3007667"/>
            <a:ext cx="274947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台美雙學位，成效卓越</a:t>
            </a:r>
            <a:endParaRPr sz="2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7752111" y="636175"/>
            <a:ext cx="3877985" cy="66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2DAFC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成為國際移動乘法人</a:t>
            </a:r>
            <a:endParaRPr sz="3200" b="1">
              <a:solidFill>
                <a:srgbClr val="2DAFC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7936749" y="1432790"/>
            <a:ext cx="290336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00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59</a:t>
            </a:r>
            <a:r>
              <a:rPr lang="zh-TW" sz="100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位</a:t>
            </a:r>
            <a:endParaRPr sz="24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6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23" name="Google Shape;323;p6"/>
          <p:cNvGraphicFramePr/>
          <p:nvPr>
            <p:extLst>
              <p:ext uri="{D42A27DB-BD31-4B8C-83A1-F6EECF244321}">
                <p14:modId xmlns:p14="http://schemas.microsoft.com/office/powerpoint/2010/main" val="1056433611"/>
              </p:ext>
            </p:extLst>
          </p:nvPr>
        </p:nvGraphicFramePr>
        <p:xfrm>
          <a:off x="879761" y="1594872"/>
          <a:ext cx="6423186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647034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330" name="Google Shape;330;p7"/>
          <p:cNvGraphicFramePr/>
          <p:nvPr/>
        </p:nvGraphicFramePr>
        <p:xfrm>
          <a:off x="2070638" y="1370040"/>
          <a:ext cx="7644850" cy="3312400"/>
        </p:xfrm>
        <a:graphic>
          <a:graphicData uri="http://schemas.openxmlformats.org/drawingml/2006/table">
            <a:tbl>
              <a:tblPr firstRow="1" bandRow="1">
                <a:noFill/>
                <a:tableStyleId>{1C1E16EC-C1CB-4119-B4A6-533DE1B5E890}</a:tableStyleId>
              </a:tblPr>
              <a:tblGrid>
                <a:gridCol w="254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佛光大學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大學畢業後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研究所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大四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大三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大二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大一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佛光學士</a:t>
                      </a:r>
                      <a:r>
                        <a:rPr lang="zh-TW" sz="20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 + </a:t>
                      </a: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西來學士 = 雙學士學位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碩士或就業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1" name="Google Shape;331;p7"/>
          <p:cNvSpPr txBox="1"/>
          <p:nvPr/>
        </p:nvSpPr>
        <p:spPr>
          <a:xfrm>
            <a:off x="2070638" y="5552960"/>
            <a:ext cx="4392488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取得西來大學學士學位</a:t>
            </a:r>
            <a:endParaRPr/>
          </a:p>
        </p:txBody>
      </p:sp>
      <p:sp>
        <p:nvSpPr>
          <p:cNvPr id="332" name="Google Shape;332;p7"/>
          <p:cNvSpPr txBox="1"/>
          <p:nvPr/>
        </p:nvSpPr>
        <p:spPr>
          <a:xfrm>
            <a:off x="7060003" y="5192713"/>
            <a:ext cx="1923403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美國升學</a:t>
            </a:r>
            <a:endParaRPr/>
          </a:p>
        </p:txBody>
      </p:sp>
      <p:sp>
        <p:nvSpPr>
          <p:cNvPr id="333" name="Google Shape;333;p7"/>
          <p:cNvSpPr txBox="1"/>
          <p:nvPr/>
        </p:nvSpPr>
        <p:spPr>
          <a:xfrm>
            <a:off x="7060003" y="5967785"/>
            <a:ext cx="1923403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美國就業</a:t>
            </a:r>
            <a:endParaRPr/>
          </a:p>
        </p:txBody>
      </p:sp>
      <p:sp>
        <p:nvSpPr>
          <p:cNvPr id="334" name="Google Shape;334;p7"/>
          <p:cNvSpPr/>
          <p:nvPr/>
        </p:nvSpPr>
        <p:spPr>
          <a:xfrm rot="-1305472">
            <a:off x="6628984" y="5411362"/>
            <a:ext cx="374570" cy="28319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7"/>
          <p:cNvSpPr/>
          <p:nvPr/>
        </p:nvSpPr>
        <p:spPr>
          <a:xfrm rot="1062207">
            <a:off x="6621748" y="5921435"/>
            <a:ext cx="376862" cy="2685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7"/>
          <p:cNvSpPr/>
          <p:nvPr/>
        </p:nvSpPr>
        <p:spPr>
          <a:xfrm>
            <a:off x="9083955" y="4865438"/>
            <a:ext cx="823743" cy="750753"/>
          </a:xfrm>
          <a:custGeom>
            <a:avLst/>
            <a:gdLst/>
            <a:ahLst/>
            <a:cxnLst/>
            <a:rect l="l" t="t" r="r" b="b"/>
            <a:pathLst>
              <a:path w="3432" h="3431" extrusionOk="0">
                <a:moveTo>
                  <a:pt x="1716" y="3431"/>
                </a:moveTo>
                <a:cubicBezTo>
                  <a:pt x="768" y="3431"/>
                  <a:pt x="0" y="2663"/>
                  <a:pt x="0" y="1716"/>
                </a:cubicBezTo>
                <a:cubicBezTo>
                  <a:pt x="0" y="768"/>
                  <a:pt x="768" y="0"/>
                  <a:pt x="1716" y="0"/>
                </a:cubicBezTo>
                <a:cubicBezTo>
                  <a:pt x="2664" y="0"/>
                  <a:pt x="3432" y="768"/>
                  <a:pt x="3432" y="1716"/>
                </a:cubicBezTo>
                <a:cubicBezTo>
                  <a:pt x="3432" y="2663"/>
                  <a:pt x="2664" y="3431"/>
                  <a:pt x="1716" y="3431"/>
                </a:cubicBezTo>
                <a:close/>
                <a:moveTo>
                  <a:pt x="2716" y="1409"/>
                </a:moveTo>
                <a:cubicBezTo>
                  <a:pt x="2716" y="1351"/>
                  <a:pt x="2674" y="1303"/>
                  <a:pt x="2622" y="1303"/>
                </a:cubicBezTo>
                <a:cubicBezTo>
                  <a:pt x="2259" y="1303"/>
                  <a:pt x="2259" y="1303"/>
                  <a:pt x="2259" y="1303"/>
                </a:cubicBezTo>
                <a:cubicBezTo>
                  <a:pt x="2207" y="1303"/>
                  <a:pt x="2165" y="1351"/>
                  <a:pt x="2165" y="1409"/>
                </a:cubicBezTo>
                <a:cubicBezTo>
                  <a:pt x="2165" y="1468"/>
                  <a:pt x="2207" y="1515"/>
                  <a:pt x="2259" y="1515"/>
                </a:cubicBezTo>
                <a:cubicBezTo>
                  <a:pt x="2288" y="1515"/>
                  <a:pt x="2313" y="1500"/>
                  <a:pt x="2331" y="1478"/>
                </a:cubicBezTo>
                <a:cubicBezTo>
                  <a:pt x="2331" y="2421"/>
                  <a:pt x="2331" y="2421"/>
                  <a:pt x="2331" y="2421"/>
                </a:cubicBezTo>
                <a:cubicBezTo>
                  <a:pt x="2331" y="2450"/>
                  <a:pt x="2351" y="2474"/>
                  <a:pt x="2376" y="2474"/>
                </a:cubicBezTo>
                <a:cubicBezTo>
                  <a:pt x="2497" y="2474"/>
                  <a:pt x="2497" y="2474"/>
                  <a:pt x="2497" y="2474"/>
                </a:cubicBezTo>
                <a:cubicBezTo>
                  <a:pt x="2522" y="2474"/>
                  <a:pt x="2542" y="2450"/>
                  <a:pt x="2542" y="2421"/>
                </a:cubicBezTo>
                <a:cubicBezTo>
                  <a:pt x="2542" y="1478"/>
                  <a:pt x="2542" y="1478"/>
                  <a:pt x="2542" y="1478"/>
                </a:cubicBezTo>
                <a:cubicBezTo>
                  <a:pt x="2559" y="1500"/>
                  <a:pt x="2593" y="1515"/>
                  <a:pt x="2622" y="1515"/>
                </a:cubicBezTo>
                <a:cubicBezTo>
                  <a:pt x="2674" y="1515"/>
                  <a:pt x="2716" y="1468"/>
                  <a:pt x="2716" y="1409"/>
                </a:cubicBezTo>
                <a:close/>
                <a:moveTo>
                  <a:pt x="874" y="2885"/>
                </a:moveTo>
                <a:cubicBezTo>
                  <a:pt x="2558" y="2885"/>
                  <a:pt x="2558" y="2885"/>
                  <a:pt x="2558" y="2885"/>
                </a:cubicBezTo>
                <a:cubicBezTo>
                  <a:pt x="2585" y="2885"/>
                  <a:pt x="2606" y="2876"/>
                  <a:pt x="2606" y="2854"/>
                </a:cubicBezTo>
                <a:cubicBezTo>
                  <a:pt x="2606" y="2832"/>
                  <a:pt x="2585" y="2815"/>
                  <a:pt x="2558" y="2815"/>
                </a:cubicBezTo>
                <a:cubicBezTo>
                  <a:pt x="874" y="2815"/>
                  <a:pt x="874" y="2815"/>
                  <a:pt x="874" y="2815"/>
                </a:cubicBezTo>
                <a:cubicBezTo>
                  <a:pt x="848" y="2815"/>
                  <a:pt x="826" y="2832"/>
                  <a:pt x="826" y="2854"/>
                </a:cubicBezTo>
                <a:cubicBezTo>
                  <a:pt x="826" y="2876"/>
                  <a:pt x="848" y="2885"/>
                  <a:pt x="874" y="2885"/>
                </a:cubicBezTo>
                <a:close/>
                <a:moveTo>
                  <a:pt x="874" y="2748"/>
                </a:moveTo>
                <a:cubicBezTo>
                  <a:pt x="2558" y="2748"/>
                  <a:pt x="2558" y="2748"/>
                  <a:pt x="2558" y="2748"/>
                </a:cubicBezTo>
                <a:cubicBezTo>
                  <a:pt x="2585" y="2748"/>
                  <a:pt x="2606" y="2739"/>
                  <a:pt x="2606" y="2717"/>
                </a:cubicBezTo>
                <a:cubicBezTo>
                  <a:pt x="2606" y="2695"/>
                  <a:pt x="2585" y="2677"/>
                  <a:pt x="2558" y="2677"/>
                </a:cubicBezTo>
                <a:cubicBezTo>
                  <a:pt x="874" y="2677"/>
                  <a:pt x="874" y="2677"/>
                  <a:pt x="874" y="2677"/>
                </a:cubicBezTo>
                <a:cubicBezTo>
                  <a:pt x="848" y="2677"/>
                  <a:pt x="826" y="2695"/>
                  <a:pt x="826" y="2717"/>
                </a:cubicBezTo>
                <a:cubicBezTo>
                  <a:pt x="826" y="2739"/>
                  <a:pt x="848" y="2748"/>
                  <a:pt x="874" y="2748"/>
                </a:cubicBezTo>
                <a:close/>
                <a:moveTo>
                  <a:pt x="874" y="2611"/>
                </a:moveTo>
                <a:cubicBezTo>
                  <a:pt x="2558" y="2611"/>
                  <a:pt x="2558" y="2611"/>
                  <a:pt x="2558" y="2611"/>
                </a:cubicBezTo>
                <a:cubicBezTo>
                  <a:pt x="2585" y="2611"/>
                  <a:pt x="2606" y="2601"/>
                  <a:pt x="2606" y="2580"/>
                </a:cubicBezTo>
                <a:cubicBezTo>
                  <a:pt x="2606" y="2558"/>
                  <a:pt x="2585" y="2540"/>
                  <a:pt x="2558" y="2540"/>
                </a:cubicBezTo>
                <a:cubicBezTo>
                  <a:pt x="874" y="2540"/>
                  <a:pt x="874" y="2540"/>
                  <a:pt x="874" y="2540"/>
                </a:cubicBezTo>
                <a:cubicBezTo>
                  <a:pt x="848" y="2540"/>
                  <a:pt x="826" y="2558"/>
                  <a:pt x="826" y="2580"/>
                </a:cubicBezTo>
                <a:cubicBezTo>
                  <a:pt x="826" y="2601"/>
                  <a:pt x="848" y="2611"/>
                  <a:pt x="874" y="2611"/>
                </a:cubicBezTo>
                <a:close/>
                <a:moveTo>
                  <a:pt x="1897" y="1515"/>
                </a:moveTo>
                <a:cubicBezTo>
                  <a:pt x="1949" y="1515"/>
                  <a:pt x="1992" y="1468"/>
                  <a:pt x="1992" y="1409"/>
                </a:cubicBezTo>
                <a:cubicBezTo>
                  <a:pt x="1992" y="1351"/>
                  <a:pt x="1949" y="1303"/>
                  <a:pt x="1897" y="1303"/>
                </a:cubicBezTo>
                <a:cubicBezTo>
                  <a:pt x="1535" y="1303"/>
                  <a:pt x="1535" y="1303"/>
                  <a:pt x="1535" y="1303"/>
                </a:cubicBezTo>
                <a:cubicBezTo>
                  <a:pt x="1483" y="1303"/>
                  <a:pt x="1441" y="1351"/>
                  <a:pt x="1441" y="1409"/>
                </a:cubicBezTo>
                <a:cubicBezTo>
                  <a:pt x="1441" y="1468"/>
                  <a:pt x="1483" y="1515"/>
                  <a:pt x="1535" y="1515"/>
                </a:cubicBezTo>
                <a:cubicBezTo>
                  <a:pt x="1564" y="1515"/>
                  <a:pt x="1589" y="1500"/>
                  <a:pt x="1606" y="1478"/>
                </a:cubicBezTo>
                <a:cubicBezTo>
                  <a:pt x="1606" y="2421"/>
                  <a:pt x="1606" y="2421"/>
                  <a:pt x="1606" y="2421"/>
                </a:cubicBezTo>
                <a:cubicBezTo>
                  <a:pt x="1606" y="2450"/>
                  <a:pt x="1626" y="2474"/>
                  <a:pt x="1651" y="2474"/>
                </a:cubicBezTo>
                <a:cubicBezTo>
                  <a:pt x="1781" y="2474"/>
                  <a:pt x="1781" y="2474"/>
                  <a:pt x="1781" y="2474"/>
                </a:cubicBezTo>
                <a:cubicBezTo>
                  <a:pt x="1806" y="2474"/>
                  <a:pt x="1826" y="2450"/>
                  <a:pt x="1826" y="2421"/>
                </a:cubicBezTo>
                <a:cubicBezTo>
                  <a:pt x="1826" y="1478"/>
                  <a:pt x="1826" y="1478"/>
                  <a:pt x="1826" y="1478"/>
                </a:cubicBezTo>
                <a:cubicBezTo>
                  <a:pt x="1843" y="1500"/>
                  <a:pt x="1869" y="1515"/>
                  <a:pt x="1897" y="1515"/>
                </a:cubicBezTo>
                <a:close/>
                <a:moveTo>
                  <a:pt x="810" y="1515"/>
                </a:moveTo>
                <a:cubicBezTo>
                  <a:pt x="839" y="1515"/>
                  <a:pt x="864" y="1500"/>
                  <a:pt x="882" y="1478"/>
                </a:cubicBezTo>
                <a:cubicBezTo>
                  <a:pt x="882" y="2421"/>
                  <a:pt x="882" y="2421"/>
                  <a:pt x="882" y="2421"/>
                </a:cubicBezTo>
                <a:cubicBezTo>
                  <a:pt x="882" y="2450"/>
                  <a:pt x="902" y="2474"/>
                  <a:pt x="927" y="2474"/>
                </a:cubicBezTo>
                <a:cubicBezTo>
                  <a:pt x="1057" y="2474"/>
                  <a:pt x="1057" y="2474"/>
                  <a:pt x="1057" y="2474"/>
                </a:cubicBezTo>
                <a:cubicBezTo>
                  <a:pt x="1081" y="2474"/>
                  <a:pt x="1101" y="2450"/>
                  <a:pt x="1101" y="2421"/>
                </a:cubicBezTo>
                <a:cubicBezTo>
                  <a:pt x="1101" y="1478"/>
                  <a:pt x="1101" y="1478"/>
                  <a:pt x="1101" y="1478"/>
                </a:cubicBezTo>
                <a:cubicBezTo>
                  <a:pt x="1119" y="1500"/>
                  <a:pt x="1144" y="1515"/>
                  <a:pt x="1173" y="1515"/>
                </a:cubicBezTo>
                <a:cubicBezTo>
                  <a:pt x="1225" y="1515"/>
                  <a:pt x="1267" y="1468"/>
                  <a:pt x="1267" y="1409"/>
                </a:cubicBezTo>
                <a:cubicBezTo>
                  <a:pt x="1267" y="1351"/>
                  <a:pt x="1225" y="1303"/>
                  <a:pt x="1173" y="1303"/>
                </a:cubicBezTo>
                <a:cubicBezTo>
                  <a:pt x="810" y="1303"/>
                  <a:pt x="810" y="1303"/>
                  <a:pt x="810" y="1303"/>
                </a:cubicBezTo>
                <a:cubicBezTo>
                  <a:pt x="758" y="1303"/>
                  <a:pt x="716" y="1351"/>
                  <a:pt x="716" y="1409"/>
                </a:cubicBezTo>
                <a:cubicBezTo>
                  <a:pt x="716" y="1468"/>
                  <a:pt x="758" y="1515"/>
                  <a:pt x="810" y="1515"/>
                </a:cubicBezTo>
                <a:close/>
                <a:moveTo>
                  <a:pt x="2268" y="876"/>
                </a:moveTo>
                <a:cubicBezTo>
                  <a:pt x="1716" y="584"/>
                  <a:pt x="1716" y="584"/>
                  <a:pt x="1716" y="584"/>
                </a:cubicBezTo>
                <a:cubicBezTo>
                  <a:pt x="1164" y="876"/>
                  <a:pt x="1164" y="876"/>
                  <a:pt x="1164" y="876"/>
                </a:cubicBezTo>
                <a:cubicBezTo>
                  <a:pt x="612" y="1168"/>
                  <a:pt x="612" y="1168"/>
                  <a:pt x="612" y="1168"/>
                </a:cubicBezTo>
                <a:cubicBezTo>
                  <a:pt x="1716" y="1168"/>
                  <a:pt x="1716" y="1168"/>
                  <a:pt x="1716" y="1168"/>
                </a:cubicBezTo>
                <a:cubicBezTo>
                  <a:pt x="2820" y="1168"/>
                  <a:pt x="2820" y="1168"/>
                  <a:pt x="2820" y="1168"/>
                </a:cubicBezTo>
                <a:lnTo>
                  <a:pt x="2268" y="876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7"/>
          <p:cNvSpPr/>
          <p:nvPr/>
        </p:nvSpPr>
        <p:spPr>
          <a:xfrm rot="-724750">
            <a:off x="187204" y="4971025"/>
            <a:ext cx="1800225" cy="1765300"/>
          </a:xfrm>
          <a:custGeom>
            <a:avLst/>
            <a:gdLst/>
            <a:ahLst/>
            <a:cxnLst/>
            <a:rect l="l" t="t" r="r" b="b"/>
            <a:pathLst>
              <a:path w="4204" h="4123" extrusionOk="0">
                <a:moveTo>
                  <a:pt x="784" y="231"/>
                </a:moveTo>
                <a:cubicBezTo>
                  <a:pt x="502" y="303"/>
                  <a:pt x="502" y="303"/>
                  <a:pt x="502" y="303"/>
                </a:cubicBezTo>
                <a:cubicBezTo>
                  <a:pt x="478" y="309"/>
                  <a:pt x="453" y="294"/>
                  <a:pt x="447" y="270"/>
                </a:cubicBezTo>
                <a:cubicBezTo>
                  <a:pt x="441" y="246"/>
                  <a:pt x="456" y="221"/>
                  <a:pt x="480" y="215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84" y="231"/>
                  <a:pt x="784" y="231"/>
                  <a:pt x="784" y="231"/>
                </a:cubicBezTo>
                <a:close/>
                <a:moveTo>
                  <a:pt x="2230" y="3422"/>
                </a:moveTo>
                <a:cubicBezTo>
                  <a:pt x="3135" y="3165"/>
                  <a:pt x="3135" y="3165"/>
                  <a:pt x="3135" y="3165"/>
                </a:cubicBezTo>
                <a:cubicBezTo>
                  <a:pt x="3077" y="3397"/>
                  <a:pt x="3077" y="3397"/>
                  <a:pt x="3077" y="3397"/>
                </a:cubicBezTo>
                <a:cubicBezTo>
                  <a:pt x="3603" y="3412"/>
                  <a:pt x="4062" y="3121"/>
                  <a:pt x="4119" y="2472"/>
                </a:cubicBezTo>
                <a:cubicBezTo>
                  <a:pt x="4102" y="3278"/>
                  <a:pt x="3686" y="3902"/>
                  <a:pt x="2948" y="3907"/>
                </a:cubicBezTo>
                <a:cubicBezTo>
                  <a:pt x="2894" y="4123"/>
                  <a:pt x="2894" y="4123"/>
                  <a:pt x="2894" y="4123"/>
                </a:cubicBezTo>
                <a:cubicBezTo>
                  <a:pt x="2230" y="3422"/>
                  <a:pt x="2230" y="3422"/>
                  <a:pt x="2230" y="3422"/>
                </a:cubicBezTo>
                <a:close/>
                <a:moveTo>
                  <a:pt x="1810" y="3735"/>
                </a:moveTo>
                <a:cubicBezTo>
                  <a:pt x="1924" y="3786"/>
                  <a:pt x="2029" y="3818"/>
                  <a:pt x="2131" y="3843"/>
                </a:cubicBezTo>
                <a:cubicBezTo>
                  <a:pt x="2217" y="3862"/>
                  <a:pt x="2304" y="3875"/>
                  <a:pt x="2394" y="3881"/>
                </a:cubicBezTo>
                <a:cubicBezTo>
                  <a:pt x="2114" y="3586"/>
                  <a:pt x="2114" y="3586"/>
                  <a:pt x="2114" y="3586"/>
                </a:cubicBezTo>
                <a:cubicBezTo>
                  <a:pt x="1872" y="3518"/>
                  <a:pt x="1656" y="3388"/>
                  <a:pt x="1483" y="3215"/>
                </a:cubicBezTo>
                <a:cubicBezTo>
                  <a:pt x="1220" y="2953"/>
                  <a:pt x="1058" y="2590"/>
                  <a:pt x="1058" y="2190"/>
                </a:cubicBezTo>
                <a:cubicBezTo>
                  <a:pt x="1058" y="1944"/>
                  <a:pt x="1118" y="1713"/>
                  <a:pt x="1226" y="1511"/>
                </a:cubicBezTo>
                <a:cubicBezTo>
                  <a:pt x="1198" y="1605"/>
                  <a:pt x="1204" y="1668"/>
                  <a:pt x="1207" y="1694"/>
                </a:cubicBezTo>
                <a:cubicBezTo>
                  <a:pt x="1213" y="1745"/>
                  <a:pt x="1189" y="1814"/>
                  <a:pt x="1256" y="1856"/>
                </a:cubicBezTo>
                <a:cubicBezTo>
                  <a:pt x="1322" y="1898"/>
                  <a:pt x="1391" y="1928"/>
                  <a:pt x="1397" y="1958"/>
                </a:cubicBezTo>
                <a:cubicBezTo>
                  <a:pt x="1403" y="1988"/>
                  <a:pt x="1406" y="2031"/>
                  <a:pt x="1463" y="2061"/>
                </a:cubicBezTo>
                <a:cubicBezTo>
                  <a:pt x="1493" y="2077"/>
                  <a:pt x="1531" y="2099"/>
                  <a:pt x="1559" y="2116"/>
                </a:cubicBezTo>
                <a:cubicBezTo>
                  <a:pt x="1553" y="2124"/>
                  <a:pt x="1546" y="2132"/>
                  <a:pt x="1540" y="2141"/>
                </a:cubicBezTo>
                <a:cubicBezTo>
                  <a:pt x="1475" y="2229"/>
                  <a:pt x="1527" y="2406"/>
                  <a:pt x="1535" y="2465"/>
                </a:cubicBezTo>
                <a:cubicBezTo>
                  <a:pt x="1543" y="2525"/>
                  <a:pt x="1642" y="2642"/>
                  <a:pt x="1699" y="2686"/>
                </a:cubicBezTo>
                <a:cubicBezTo>
                  <a:pt x="1756" y="2731"/>
                  <a:pt x="1769" y="2866"/>
                  <a:pt x="1766" y="2915"/>
                </a:cubicBezTo>
                <a:cubicBezTo>
                  <a:pt x="1764" y="2965"/>
                  <a:pt x="1826" y="3139"/>
                  <a:pt x="1826" y="3204"/>
                </a:cubicBezTo>
                <a:cubicBezTo>
                  <a:pt x="1826" y="3269"/>
                  <a:pt x="1884" y="3440"/>
                  <a:pt x="1884" y="3440"/>
                </a:cubicBezTo>
                <a:cubicBezTo>
                  <a:pt x="1884" y="3440"/>
                  <a:pt x="1930" y="3485"/>
                  <a:pt x="1964" y="3490"/>
                </a:cubicBezTo>
                <a:cubicBezTo>
                  <a:pt x="1980" y="3492"/>
                  <a:pt x="1987" y="3480"/>
                  <a:pt x="1993" y="3458"/>
                </a:cubicBezTo>
                <a:cubicBezTo>
                  <a:pt x="2082" y="3260"/>
                  <a:pt x="2082" y="3260"/>
                  <a:pt x="2082" y="3260"/>
                </a:cubicBezTo>
                <a:cubicBezTo>
                  <a:pt x="2106" y="3231"/>
                  <a:pt x="2141" y="3200"/>
                  <a:pt x="2209" y="3147"/>
                </a:cubicBezTo>
                <a:cubicBezTo>
                  <a:pt x="2336" y="3045"/>
                  <a:pt x="2466" y="2751"/>
                  <a:pt x="2518" y="2653"/>
                </a:cubicBezTo>
                <a:cubicBezTo>
                  <a:pt x="2570" y="2554"/>
                  <a:pt x="2591" y="2530"/>
                  <a:pt x="2620" y="2473"/>
                </a:cubicBezTo>
                <a:cubicBezTo>
                  <a:pt x="2648" y="2416"/>
                  <a:pt x="2507" y="2390"/>
                  <a:pt x="2469" y="2362"/>
                </a:cubicBezTo>
                <a:cubicBezTo>
                  <a:pt x="2429" y="2333"/>
                  <a:pt x="2247" y="2255"/>
                  <a:pt x="2182" y="2185"/>
                </a:cubicBezTo>
                <a:cubicBezTo>
                  <a:pt x="2118" y="2114"/>
                  <a:pt x="1933" y="2044"/>
                  <a:pt x="1821" y="1995"/>
                </a:cubicBezTo>
                <a:cubicBezTo>
                  <a:pt x="1735" y="1957"/>
                  <a:pt x="1653" y="2011"/>
                  <a:pt x="1591" y="2079"/>
                </a:cubicBezTo>
                <a:cubicBezTo>
                  <a:pt x="1557" y="2056"/>
                  <a:pt x="1516" y="2021"/>
                  <a:pt x="1523" y="1988"/>
                </a:cubicBezTo>
                <a:cubicBezTo>
                  <a:pt x="1535" y="1934"/>
                  <a:pt x="1508" y="1850"/>
                  <a:pt x="1505" y="1820"/>
                </a:cubicBezTo>
                <a:cubicBezTo>
                  <a:pt x="1502" y="1790"/>
                  <a:pt x="1553" y="1700"/>
                  <a:pt x="1490" y="1721"/>
                </a:cubicBezTo>
                <a:cubicBezTo>
                  <a:pt x="1427" y="1742"/>
                  <a:pt x="1291" y="1814"/>
                  <a:pt x="1309" y="1733"/>
                </a:cubicBezTo>
                <a:cubicBezTo>
                  <a:pt x="1327" y="1652"/>
                  <a:pt x="1345" y="1450"/>
                  <a:pt x="1481" y="1474"/>
                </a:cubicBezTo>
                <a:cubicBezTo>
                  <a:pt x="1616" y="1498"/>
                  <a:pt x="1574" y="1637"/>
                  <a:pt x="1634" y="1622"/>
                </a:cubicBezTo>
                <a:cubicBezTo>
                  <a:pt x="1694" y="1607"/>
                  <a:pt x="1731" y="1480"/>
                  <a:pt x="1764" y="1438"/>
                </a:cubicBezTo>
                <a:cubicBezTo>
                  <a:pt x="1796" y="1396"/>
                  <a:pt x="1968" y="1186"/>
                  <a:pt x="2034" y="1168"/>
                </a:cubicBezTo>
                <a:cubicBezTo>
                  <a:pt x="2100" y="1150"/>
                  <a:pt x="2130" y="1084"/>
                  <a:pt x="2200" y="1041"/>
                </a:cubicBezTo>
                <a:cubicBezTo>
                  <a:pt x="2269" y="999"/>
                  <a:pt x="2332" y="1062"/>
                  <a:pt x="2329" y="918"/>
                </a:cubicBezTo>
                <a:cubicBezTo>
                  <a:pt x="2327" y="850"/>
                  <a:pt x="2331" y="792"/>
                  <a:pt x="2329" y="750"/>
                </a:cubicBezTo>
                <a:cubicBezTo>
                  <a:pt x="2388" y="743"/>
                  <a:pt x="2448" y="739"/>
                  <a:pt x="2508" y="739"/>
                </a:cubicBezTo>
                <a:cubicBezTo>
                  <a:pt x="2749" y="739"/>
                  <a:pt x="2976" y="798"/>
                  <a:pt x="3176" y="902"/>
                </a:cubicBezTo>
                <a:cubicBezTo>
                  <a:pt x="3124" y="939"/>
                  <a:pt x="3066" y="988"/>
                  <a:pt x="3058" y="1013"/>
                </a:cubicBezTo>
                <a:cubicBezTo>
                  <a:pt x="3046" y="1057"/>
                  <a:pt x="3014" y="1153"/>
                  <a:pt x="2986" y="1158"/>
                </a:cubicBezTo>
                <a:cubicBezTo>
                  <a:pt x="2957" y="1164"/>
                  <a:pt x="2928" y="1145"/>
                  <a:pt x="2934" y="1179"/>
                </a:cubicBezTo>
                <a:cubicBezTo>
                  <a:pt x="2939" y="1213"/>
                  <a:pt x="2902" y="1281"/>
                  <a:pt x="2902" y="1281"/>
                </a:cubicBezTo>
                <a:cubicBezTo>
                  <a:pt x="2858" y="1236"/>
                  <a:pt x="2858" y="1236"/>
                  <a:pt x="2858" y="1236"/>
                </a:cubicBezTo>
                <a:cubicBezTo>
                  <a:pt x="2858" y="1236"/>
                  <a:pt x="2889" y="1421"/>
                  <a:pt x="2944" y="1421"/>
                </a:cubicBezTo>
                <a:cubicBezTo>
                  <a:pt x="2998" y="1421"/>
                  <a:pt x="3040" y="1346"/>
                  <a:pt x="3071" y="1317"/>
                </a:cubicBezTo>
                <a:cubicBezTo>
                  <a:pt x="3103" y="1288"/>
                  <a:pt x="3139" y="1182"/>
                  <a:pt x="3178" y="1226"/>
                </a:cubicBezTo>
                <a:cubicBezTo>
                  <a:pt x="3217" y="1270"/>
                  <a:pt x="3290" y="1374"/>
                  <a:pt x="3324" y="1382"/>
                </a:cubicBezTo>
                <a:cubicBezTo>
                  <a:pt x="3357" y="1390"/>
                  <a:pt x="3467" y="1374"/>
                  <a:pt x="3490" y="1400"/>
                </a:cubicBezTo>
                <a:cubicBezTo>
                  <a:pt x="3513" y="1426"/>
                  <a:pt x="3568" y="1468"/>
                  <a:pt x="3586" y="1421"/>
                </a:cubicBezTo>
                <a:cubicBezTo>
                  <a:pt x="3596" y="1396"/>
                  <a:pt x="3631" y="1347"/>
                  <a:pt x="3657" y="1304"/>
                </a:cubicBezTo>
                <a:cubicBezTo>
                  <a:pt x="3815" y="1508"/>
                  <a:pt x="3919" y="1755"/>
                  <a:pt x="3949" y="2024"/>
                </a:cubicBezTo>
                <a:cubicBezTo>
                  <a:pt x="3964" y="2151"/>
                  <a:pt x="3959" y="2422"/>
                  <a:pt x="3918" y="2608"/>
                </a:cubicBezTo>
                <a:cubicBezTo>
                  <a:pt x="3966" y="2508"/>
                  <a:pt x="4005" y="2399"/>
                  <a:pt x="4022" y="2269"/>
                </a:cubicBezTo>
                <a:cubicBezTo>
                  <a:pt x="4201" y="2279"/>
                  <a:pt x="4201" y="2279"/>
                  <a:pt x="4201" y="2279"/>
                </a:cubicBezTo>
                <a:cubicBezTo>
                  <a:pt x="4203" y="2249"/>
                  <a:pt x="4204" y="2220"/>
                  <a:pt x="4204" y="2190"/>
                </a:cubicBezTo>
                <a:cubicBezTo>
                  <a:pt x="4204" y="1722"/>
                  <a:pt x="4014" y="1298"/>
                  <a:pt x="3707" y="991"/>
                </a:cubicBezTo>
                <a:cubicBezTo>
                  <a:pt x="3543" y="827"/>
                  <a:pt x="3346" y="696"/>
                  <a:pt x="3126" y="610"/>
                </a:cubicBezTo>
                <a:cubicBezTo>
                  <a:pt x="3018" y="569"/>
                  <a:pt x="2910" y="538"/>
                  <a:pt x="2799" y="519"/>
                </a:cubicBezTo>
                <a:cubicBezTo>
                  <a:pt x="2705" y="503"/>
                  <a:pt x="2607" y="494"/>
                  <a:pt x="2508" y="494"/>
                </a:cubicBezTo>
                <a:cubicBezTo>
                  <a:pt x="2487" y="494"/>
                  <a:pt x="2466" y="495"/>
                  <a:pt x="2445" y="496"/>
                </a:cubicBezTo>
                <a:cubicBezTo>
                  <a:pt x="2380" y="534"/>
                  <a:pt x="2299" y="575"/>
                  <a:pt x="2229" y="593"/>
                </a:cubicBezTo>
                <a:cubicBezTo>
                  <a:pt x="1873" y="683"/>
                  <a:pt x="1873" y="683"/>
                  <a:pt x="1873" y="683"/>
                </a:cubicBezTo>
                <a:cubicBezTo>
                  <a:pt x="1709" y="940"/>
                  <a:pt x="1516" y="1162"/>
                  <a:pt x="1293" y="1384"/>
                </a:cubicBezTo>
                <a:cubicBezTo>
                  <a:pt x="1255" y="1422"/>
                  <a:pt x="1255" y="1422"/>
                  <a:pt x="1255" y="1422"/>
                </a:cubicBezTo>
                <a:cubicBezTo>
                  <a:pt x="1204" y="1435"/>
                  <a:pt x="1204" y="1435"/>
                  <a:pt x="1204" y="1435"/>
                </a:cubicBezTo>
                <a:cubicBezTo>
                  <a:pt x="1122" y="1457"/>
                  <a:pt x="1040" y="1480"/>
                  <a:pt x="958" y="1502"/>
                </a:cubicBezTo>
                <a:cubicBezTo>
                  <a:pt x="865" y="1712"/>
                  <a:pt x="813" y="1945"/>
                  <a:pt x="813" y="2190"/>
                </a:cubicBezTo>
                <a:cubicBezTo>
                  <a:pt x="813" y="2658"/>
                  <a:pt x="1003" y="3082"/>
                  <a:pt x="1309" y="3388"/>
                </a:cubicBezTo>
                <a:cubicBezTo>
                  <a:pt x="1453" y="3532"/>
                  <a:pt x="1622" y="3650"/>
                  <a:pt x="1810" y="3735"/>
                </a:cubicBezTo>
                <a:close/>
                <a:moveTo>
                  <a:pt x="2778" y="1925"/>
                </a:moveTo>
                <a:cubicBezTo>
                  <a:pt x="2778" y="1925"/>
                  <a:pt x="2865" y="2097"/>
                  <a:pt x="2912" y="2154"/>
                </a:cubicBezTo>
                <a:cubicBezTo>
                  <a:pt x="2958" y="2212"/>
                  <a:pt x="3276" y="2134"/>
                  <a:pt x="3323" y="2144"/>
                </a:cubicBezTo>
                <a:cubicBezTo>
                  <a:pt x="3369" y="2154"/>
                  <a:pt x="3331" y="2241"/>
                  <a:pt x="3385" y="2352"/>
                </a:cubicBezTo>
                <a:cubicBezTo>
                  <a:pt x="3439" y="2463"/>
                  <a:pt x="3396" y="3039"/>
                  <a:pt x="3473" y="3065"/>
                </a:cubicBezTo>
                <a:cubicBezTo>
                  <a:pt x="3551" y="3091"/>
                  <a:pt x="3744" y="2763"/>
                  <a:pt x="3780" y="2690"/>
                </a:cubicBezTo>
                <a:cubicBezTo>
                  <a:pt x="3817" y="2617"/>
                  <a:pt x="3890" y="2019"/>
                  <a:pt x="3890" y="1915"/>
                </a:cubicBezTo>
                <a:cubicBezTo>
                  <a:pt x="3890" y="1811"/>
                  <a:pt x="3607" y="1543"/>
                  <a:pt x="3586" y="1527"/>
                </a:cubicBezTo>
                <a:cubicBezTo>
                  <a:pt x="3566" y="1511"/>
                  <a:pt x="3394" y="1511"/>
                  <a:pt x="3337" y="1496"/>
                </a:cubicBezTo>
                <a:cubicBezTo>
                  <a:pt x="3279" y="1480"/>
                  <a:pt x="3225" y="1423"/>
                  <a:pt x="3202" y="1418"/>
                </a:cubicBezTo>
                <a:cubicBezTo>
                  <a:pt x="3178" y="1413"/>
                  <a:pt x="3129" y="1428"/>
                  <a:pt x="3079" y="1423"/>
                </a:cubicBezTo>
                <a:cubicBezTo>
                  <a:pt x="3030" y="1418"/>
                  <a:pt x="2973" y="1454"/>
                  <a:pt x="2944" y="1472"/>
                </a:cubicBezTo>
                <a:cubicBezTo>
                  <a:pt x="2915" y="1490"/>
                  <a:pt x="2902" y="1545"/>
                  <a:pt x="2882" y="1576"/>
                </a:cubicBezTo>
                <a:cubicBezTo>
                  <a:pt x="2861" y="1607"/>
                  <a:pt x="2845" y="1626"/>
                  <a:pt x="2798" y="1670"/>
                </a:cubicBezTo>
                <a:cubicBezTo>
                  <a:pt x="2752" y="1714"/>
                  <a:pt x="2783" y="1753"/>
                  <a:pt x="2791" y="1813"/>
                </a:cubicBezTo>
                <a:cubicBezTo>
                  <a:pt x="2798" y="1873"/>
                  <a:pt x="2778" y="1925"/>
                  <a:pt x="2778" y="1925"/>
                </a:cubicBezTo>
                <a:close/>
                <a:moveTo>
                  <a:pt x="503" y="475"/>
                </a:moveTo>
                <a:cubicBezTo>
                  <a:pt x="234" y="235"/>
                  <a:pt x="234" y="235"/>
                  <a:pt x="234" y="235"/>
                </a:cubicBezTo>
                <a:cubicBezTo>
                  <a:pt x="0" y="295"/>
                  <a:pt x="0" y="295"/>
                  <a:pt x="0" y="295"/>
                </a:cubicBezTo>
                <a:cubicBezTo>
                  <a:pt x="40" y="362"/>
                  <a:pt x="208" y="904"/>
                  <a:pt x="404" y="854"/>
                </a:cubicBezTo>
                <a:cubicBezTo>
                  <a:pt x="956" y="713"/>
                  <a:pt x="956" y="713"/>
                  <a:pt x="956" y="713"/>
                </a:cubicBezTo>
                <a:cubicBezTo>
                  <a:pt x="896" y="1314"/>
                  <a:pt x="896" y="1314"/>
                  <a:pt x="896" y="1314"/>
                </a:cubicBezTo>
                <a:cubicBezTo>
                  <a:pt x="1012" y="1284"/>
                  <a:pt x="1038" y="1275"/>
                  <a:pt x="1154" y="1245"/>
                </a:cubicBezTo>
                <a:cubicBezTo>
                  <a:pt x="1429" y="971"/>
                  <a:pt x="1653" y="704"/>
                  <a:pt x="1838" y="353"/>
                </a:cubicBezTo>
                <a:cubicBezTo>
                  <a:pt x="1930" y="335"/>
                  <a:pt x="1930" y="335"/>
                  <a:pt x="1930" y="335"/>
                </a:cubicBezTo>
                <a:cubicBezTo>
                  <a:pt x="1912" y="372"/>
                  <a:pt x="1868" y="455"/>
                  <a:pt x="1851" y="486"/>
                </a:cubicBezTo>
                <a:cubicBezTo>
                  <a:pt x="2181" y="402"/>
                  <a:pt x="2181" y="402"/>
                  <a:pt x="2181" y="402"/>
                </a:cubicBezTo>
                <a:cubicBezTo>
                  <a:pt x="2272" y="379"/>
                  <a:pt x="2538" y="232"/>
                  <a:pt x="2514" y="140"/>
                </a:cubicBezTo>
                <a:cubicBezTo>
                  <a:pt x="2514" y="140"/>
                  <a:pt x="2514" y="140"/>
                  <a:pt x="2514" y="140"/>
                </a:cubicBezTo>
                <a:cubicBezTo>
                  <a:pt x="2491" y="49"/>
                  <a:pt x="2187" y="46"/>
                  <a:pt x="2096" y="70"/>
                </a:cubicBezTo>
                <a:cubicBezTo>
                  <a:pt x="1890" y="122"/>
                  <a:pt x="1890" y="122"/>
                  <a:pt x="1890" y="122"/>
                </a:cubicBezTo>
                <a:cubicBezTo>
                  <a:pt x="1736" y="161"/>
                  <a:pt x="1736" y="161"/>
                  <a:pt x="1736" y="161"/>
                </a:cubicBezTo>
                <a:cubicBezTo>
                  <a:pt x="950" y="361"/>
                  <a:pt x="950" y="361"/>
                  <a:pt x="950" y="361"/>
                </a:cubicBezTo>
                <a:cubicBezTo>
                  <a:pt x="849" y="387"/>
                  <a:pt x="849" y="387"/>
                  <a:pt x="849" y="387"/>
                </a:cubicBezTo>
                <a:cubicBezTo>
                  <a:pt x="503" y="475"/>
                  <a:pt x="503" y="475"/>
                  <a:pt x="503" y="475"/>
                </a:cubicBezTo>
                <a:close/>
                <a:moveTo>
                  <a:pt x="927" y="297"/>
                </a:moveTo>
                <a:cubicBezTo>
                  <a:pt x="813" y="78"/>
                  <a:pt x="813" y="78"/>
                  <a:pt x="813" y="78"/>
                </a:cubicBezTo>
                <a:cubicBezTo>
                  <a:pt x="1105" y="0"/>
                  <a:pt x="1105" y="0"/>
                  <a:pt x="1105" y="0"/>
                </a:cubicBezTo>
                <a:cubicBezTo>
                  <a:pt x="1661" y="110"/>
                  <a:pt x="1661" y="110"/>
                  <a:pt x="1661" y="110"/>
                </a:cubicBezTo>
                <a:cubicBezTo>
                  <a:pt x="927" y="297"/>
                  <a:pt x="927" y="297"/>
                  <a:pt x="927" y="297"/>
                </a:cubicBezTo>
                <a:close/>
                <a:moveTo>
                  <a:pt x="779" y="1141"/>
                </a:moveTo>
                <a:cubicBezTo>
                  <a:pt x="266" y="1272"/>
                  <a:pt x="266" y="1272"/>
                  <a:pt x="266" y="1272"/>
                </a:cubicBezTo>
                <a:cubicBezTo>
                  <a:pt x="242" y="1278"/>
                  <a:pt x="217" y="1263"/>
                  <a:pt x="211" y="1239"/>
                </a:cubicBezTo>
                <a:cubicBezTo>
                  <a:pt x="205" y="1215"/>
                  <a:pt x="219" y="1191"/>
                  <a:pt x="243" y="1184"/>
                </a:cubicBezTo>
                <a:cubicBezTo>
                  <a:pt x="788" y="1046"/>
                  <a:pt x="788" y="1046"/>
                  <a:pt x="788" y="1046"/>
                </a:cubicBezTo>
                <a:cubicBezTo>
                  <a:pt x="779" y="1141"/>
                  <a:pt x="779" y="1141"/>
                  <a:pt x="779" y="1141"/>
                </a:cubicBezTo>
                <a:close/>
                <a:moveTo>
                  <a:pt x="759" y="1356"/>
                </a:moveTo>
                <a:cubicBezTo>
                  <a:pt x="265" y="1482"/>
                  <a:pt x="265" y="1482"/>
                  <a:pt x="265" y="1482"/>
                </a:cubicBezTo>
                <a:cubicBezTo>
                  <a:pt x="241" y="1488"/>
                  <a:pt x="217" y="1473"/>
                  <a:pt x="210" y="1449"/>
                </a:cubicBezTo>
                <a:cubicBezTo>
                  <a:pt x="204" y="1425"/>
                  <a:pt x="219" y="1400"/>
                  <a:pt x="243" y="1394"/>
                </a:cubicBezTo>
                <a:cubicBezTo>
                  <a:pt x="768" y="1261"/>
                  <a:pt x="768" y="1261"/>
                  <a:pt x="768" y="1261"/>
                </a:cubicBezTo>
                <a:cubicBezTo>
                  <a:pt x="759" y="1356"/>
                  <a:pt x="759" y="1356"/>
                  <a:pt x="759" y="1356"/>
                </a:cubicBezTo>
                <a:close/>
                <a:moveTo>
                  <a:pt x="798" y="936"/>
                </a:moveTo>
                <a:cubicBezTo>
                  <a:pt x="266" y="1071"/>
                  <a:pt x="266" y="1071"/>
                  <a:pt x="266" y="1071"/>
                </a:cubicBezTo>
                <a:cubicBezTo>
                  <a:pt x="242" y="1078"/>
                  <a:pt x="217" y="1063"/>
                  <a:pt x="211" y="1039"/>
                </a:cubicBezTo>
                <a:cubicBezTo>
                  <a:pt x="205" y="1015"/>
                  <a:pt x="220" y="990"/>
                  <a:pt x="244" y="984"/>
                </a:cubicBezTo>
                <a:cubicBezTo>
                  <a:pt x="807" y="841"/>
                  <a:pt x="807" y="841"/>
                  <a:pt x="807" y="841"/>
                </a:cubicBezTo>
                <a:lnTo>
                  <a:pt x="798" y="936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7"/>
          <p:cNvSpPr/>
          <p:nvPr/>
        </p:nvSpPr>
        <p:spPr>
          <a:xfrm>
            <a:off x="9168951" y="5753894"/>
            <a:ext cx="695886" cy="894154"/>
          </a:xfrm>
          <a:custGeom>
            <a:avLst/>
            <a:gdLst/>
            <a:ahLst/>
            <a:cxnLst/>
            <a:rect l="l" t="t" r="r" b="b"/>
            <a:pathLst>
              <a:path w="1679575" h="2125662" extrusionOk="0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7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06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635459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 </a:t>
            </a:r>
            <a:r>
              <a:rPr lang="zh-TW"/>
              <a:t>2+2 Program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45" name="Google Shape;345;p8"/>
          <p:cNvSpPr/>
          <p:nvPr/>
        </p:nvSpPr>
        <p:spPr>
          <a:xfrm>
            <a:off x="4681306" y="3643143"/>
            <a:ext cx="2509071" cy="1052596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rgbClr val="EB77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</a:t>
            </a:r>
            <a:r>
              <a:rPr lang="zh-TW" sz="2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的優勢</a:t>
            </a:r>
            <a:endParaRPr sz="2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6" name="Google Shape;346;p8"/>
          <p:cNvSpPr/>
          <p:nvPr/>
        </p:nvSpPr>
        <p:spPr>
          <a:xfrm>
            <a:off x="7833946" y="4980123"/>
            <a:ext cx="1150321" cy="1174538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7" name="Google Shape;347;p8"/>
          <p:cNvSpPr/>
          <p:nvPr/>
        </p:nvSpPr>
        <p:spPr>
          <a:xfrm>
            <a:off x="8899600" y="393523"/>
            <a:ext cx="1652954" cy="1012764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8"/>
          <p:cNvSpPr/>
          <p:nvPr/>
        </p:nvSpPr>
        <p:spPr>
          <a:xfrm>
            <a:off x="2307434" y="947975"/>
            <a:ext cx="867769" cy="1136557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8"/>
          <p:cNvSpPr/>
          <p:nvPr/>
        </p:nvSpPr>
        <p:spPr>
          <a:xfrm>
            <a:off x="1477108" y="5000075"/>
            <a:ext cx="964203" cy="1174538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8"/>
          <p:cNvSpPr/>
          <p:nvPr/>
        </p:nvSpPr>
        <p:spPr>
          <a:xfrm rot="-5400000">
            <a:off x="3557038" y="2932909"/>
            <a:ext cx="707838" cy="1274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8"/>
          <p:cNvSpPr/>
          <p:nvPr/>
        </p:nvSpPr>
        <p:spPr>
          <a:xfrm rot="-5400000" flipH="1">
            <a:off x="2792465" y="3175686"/>
            <a:ext cx="765477" cy="274555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8"/>
          <p:cNvSpPr/>
          <p:nvPr/>
        </p:nvSpPr>
        <p:spPr>
          <a:xfrm rot="5400000" flipH="1">
            <a:off x="7994497" y="2009419"/>
            <a:ext cx="1189446" cy="263942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8"/>
          <p:cNvSpPr/>
          <p:nvPr/>
        </p:nvSpPr>
        <p:spPr>
          <a:xfrm rot="5400000">
            <a:off x="7602647" y="3843271"/>
            <a:ext cx="707838" cy="1274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4" name="Google Shape;354;p8"/>
          <p:cNvGrpSpPr/>
          <p:nvPr/>
        </p:nvGrpSpPr>
        <p:grpSpPr>
          <a:xfrm>
            <a:off x="1222107" y="1406287"/>
            <a:ext cx="10209246" cy="4897599"/>
            <a:chOff x="1209972" y="1463357"/>
            <a:chExt cx="9045582" cy="4557674"/>
          </a:xfrm>
        </p:grpSpPr>
        <p:sp>
          <p:nvSpPr>
            <p:cNvPr id="355" name="Google Shape;355;p8"/>
            <p:cNvSpPr/>
            <p:nvPr/>
          </p:nvSpPr>
          <p:spPr>
            <a:xfrm>
              <a:off x="1209972" y="2010979"/>
              <a:ext cx="3799560" cy="1219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FC79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未來前瞻性</a:t>
              </a:r>
              <a:endParaRPr sz="3200" b="1">
                <a:solidFill>
                  <a:srgbClr val="FFC79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FC79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就業、升學、生涯發展</a:t>
              </a:r>
              <a:endParaRPr sz="3200" b="1">
                <a:solidFill>
                  <a:srgbClr val="FFC79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1999481" y="4743621"/>
              <a:ext cx="2345183" cy="1277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1A5B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拓展人際關係</a:t>
              </a:r>
              <a:endParaRPr sz="3200" b="1">
                <a:solidFill>
                  <a:srgbClr val="F1A5B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1A5B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培養軟實力</a:t>
              </a:r>
              <a:endParaRPr sz="1800" b="1">
                <a:solidFill>
                  <a:srgbClr val="F1A5B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7438835" y="1463357"/>
              <a:ext cx="2816719" cy="1277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C5E9F2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雙學士學位，</a:t>
              </a:r>
              <a:endParaRPr sz="3200" b="1">
                <a:solidFill>
                  <a:srgbClr val="C5E9F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C5E9F2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強化職場競爭力 </a:t>
              </a:r>
              <a:endParaRPr sz="3200" b="1">
                <a:solidFill>
                  <a:srgbClr val="C5E9F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7674604" y="4604089"/>
              <a:ext cx="2345184" cy="1219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A9CEE9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增加國際觀</a:t>
              </a:r>
              <a:endParaRPr sz="3200" b="1">
                <a:solidFill>
                  <a:srgbClr val="A9CEE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A9CEE9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增強語文能力</a:t>
              </a:r>
              <a:endParaRPr sz="3200" b="1">
                <a:solidFill>
                  <a:srgbClr val="A9CEE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59" name="Google Shape;359;p8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07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9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57758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66" name="Google Shape;366;p9"/>
          <p:cNvSpPr/>
          <p:nvPr/>
        </p:nvSpPr>
        <p:spPr>
          <a:xfrm>
            <a:off x="3159287" y="1099905"/>
            <a:ext cx="641714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台美學制及申請差異</a:t>
            </a:r>
            <a:endParaRPr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9"/>
          <p:cNvSpPr/>
          <p:nvPr/>
        </p:nvSpPr>
        <p:spPr>
          <a:xfrm>
            <a:off x="344695" y="2266434"/>
            <a:ext cx="11601253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台灣：入學前選定就讀科系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美國：大一和大二修通識教育課程，大三選定科系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申請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</a:t>
            </a:r>
            <a:r>
              <a:rPr lang="zh-TW" sz="36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大學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與申請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台灣</a:t>
            </a:r>
            <a:r>
              <a:rPr lang="zh-TW" sz="36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的大學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制度不同，申請美國大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學須提前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1~2年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並準備兩大語言考試：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(1)TOEFL 托福             (2)SAT 學術能力測驗</a:t>
            </a:r>
            <a:endParaRPr/>
          </a:p>
        </p:txBody>
      </p:sp>
      <p:sp>
        <p:nvSpPr>
          <p:cNvPr id="368" name="Google Shape;368;p9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08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10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74" name="Google Shape;374;p10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5" name="Google Shape;375;p10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TWO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76" name="Google Shape;376;p10"/>
          <p:cNvSpPr txBox="1"/>
          <p:nvPr/>
        </p:nvSpPr>
        <p:spPr>
          <a:xfrm>
            <a:off x="1332968" y="3571513"/>
            <a:ext cx="952596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 sz="80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77" name="Google Shape;377;p10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378" name="Google Shape;378;p10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82" name="Google Shape;382;p10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09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663962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88" name="Google Shape;388;p11"/>
          <p:cNvGrpSpPr/>
          <p:nvPr/>
        </p:nvGrpSpPr>
        <p:grpSpPr>
          <a:xfrm>
            <a:off x="7992524" y="2221733"/>
            <a:ext cx="3665457" cy="1140078"/>
            <a:chOff x="8199417" y="2422525"/>
            <a:chExt cx="3526114" cy="1096738"/>
          </a:xfrm>
        </p:grpSpPr>
        <p:grpSp>
          <p:nvGrpSpPr>
            <p:cNvPr id="389" name="Google Shape;389;p11"/>
            <p:cNvGrpSpPr/>
            <p:nvPr/>
          </p:nvGrpSpPr>
          <p:grpSpPr>
            <a:xfrm>
              <a:off x="8199417" y="2422525"/>
              <a:ext cx="3526114" cy="1096738"/>
              <a:chOff x="769917" y="2422525"/>
              <a:chExt cx="3526114" cy="1096738"/>
            </a:xfrm>
          </p:grpSpPr>
          <p:grpSp>
            <p:nvGrpSpPr>
              <p:cNvPr id="390" name="Google Shape;390;p11"/>
              <p:cNvGrpSpPr/>
              <p:nvPr/>
            </p:nvGrpSpPr>
            <p:grpSpPr>
              <a:xfrm>
                <a:off x="769917" y="2422525"/>
                <a:ext cx="3526114" cy="1096738"/>
                <a:chOff x="-512539" y="2714624"/>
                <a:chExt cx="4731375" cy="1471613"/>
              </a:xfrm>
            </p:grpSpPr>
            <p:grpSp>
              <p:nvGrpSpPr>
                <p:cNvPr id="391" name="Google Shape;391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392" name="Google Shape;392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93" name="Google Shape;393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394" name="Google Shape;394;p11"/>
                <p:cNvGrpSpPr/>
                <p:nvPr/>
              </p:nvGrpSpPr>
              <p:grpSpPr>
                <a:xfrm>
                  <a:off x="-512539" y="2714624"/>
                  <a:ext cx="4603893" cy="1471613"/>
                  <a:chOff x="-512539" y="2714624"/>
                  <a:chExt cx="4603893" cy="1471613"/>
                </a:xfrm>
              </p:grpSpPr>
              <p:sp>
                <p:nvSpPr>
                  <p:cNvPr id="395" name="Google Shape;395;p11"/>
                  <p:cNvSpPr/>
                  <p:nvPr/>
                </p:nvSpPr>
                <p:spPr>
                  <a:xfrm>
                    <a:off x="-512539" y="2714624"/>
                    <a:ext cx="3868087" cy="1471612"/>
                  </a:xfrm>
                  <a:prstGeom prst="rect">
                    <a:avLst/>
                  </a:prstGeom>
                  <a:solidFill>
                    <a:srgbClr val="24649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96" name="Google Shape;396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rgbClr val="24649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397" name="Google Shape;397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398" name="Google Shape;398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04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399" name="Google Shape;399;p11"/>
            <p:cNvSpPr/>
            <p:nvPr/>
          </p:nvSpPr>
          <p:spPr>
            <a:xfrm>
              <a:off x="9327365" y="2733268"/>
              <a:ext cx="1164567" cy="473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提出申請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00" name="Google Shape;400;p11"/>
          <p:cNvGrpSpPr/>
          <p:nvPr/>
        </p:nvGrpSpPr>
        <p:grpSpPr>
          <a:xfrm>
            <a:off x="5465633" y="2221733"/>
            <a:ext cx="3665458" cy="1140077"/>
            <a:chOff x="5768586" y="2422525"/>
            <a:chExt cx="3526114" cy="1096737"/>
          </a:xfrm>
        </p:grpSpPr>
        <p:grpSp>
          <p:nvGrpSpPr>
            <p:cNvPr id="401" name="Google Shape;401;p11"/>
            <p:cNvGrpSpPr/>
            <p:nvPr/>
          </p:nvGrpSpPr>
          <p:grpSpPr>
            <a:xfrm>
              <a:off x="5768586" y="2422525"/>
              <a:ext cx="3526114" cy="1096737"/>
              <a:chOff x="769917" y="2422525"/>
              <a:chExt cx="3526114" cy="1096737"/>
            </a:xfrm>
          </p:grpSpPr>
          <p:grpSp>
            <p:nvGrpSpPr>
              <p:cNvPr id="402" name="Google Shape;402;p11"/>
              <p:cNvGrpSpPr/>
              <p:nvPr/>
            </p:nvGrpSpPr>
            <p:grpSpPr>
              <a:xfrm>
                <a:off x="769917" y="2422525"/>
                <a:ext cx="3526114" cy="1096737"/>
                <a:chOff x="-512539" y="2714624"/>
                <a:chExt cx="4731375" cy="1471613"/>
              </a:xfrm>
            </p:grpSpPr>
            <p:grpSp>
              <p:nvGrpSpPr>
                <p:cNvPr id="403" name="Google Shape;403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04" name="Google Shape;404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05" name="Google Shape;405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06" name="Google Shape;406;p11"/>
                <p:cNvGrpSpPr/>
                <p:nvPr/>
              </p:nvGrpSpPr>
              <p:grpSpPr>
                <a:xfrm>
                  <a:off x="-512539" y="2714624"/>
                  <a:ext cx="4603893" cy="1471613"/>
                  <a:chOff x="-512539" y="2714624"/>
                  <a:chExt cx="4603893" cy="1471613"/>
                </a:xfrm>
              </p:grpSpPr>
              <p:sp>
                <p:nvSpPr>
                  <p:cNvPr id="407" name="Google Shape;407;p11"/>
                  <p:cNvSpPr/>
                  <p:nvPr/>
                </p:nvSpPr>
                <p:spPr>
                  <a:xfrm>
                    <a:off x="-512539" y="2714625"/>
                    <a:ext cx="3868086" cy="147161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08" name="Google Shape;408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09" name="Google Shape;409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10" name="Google Shape;410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03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11" name="Google Shape;411;p11"/>
            <p:cNvSpPr/>
            <p:nvPr/>
          </p:nvSpPr>
          <p:spPr>
            <a:xfrm>
              <a:off x="6863865" y="2733269"/>
              <a:ext cx="1164568" cy="473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修課規劃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12" name="Google Shape;412;p11"/>
          <p:cNvGrpSpPr/>
          <p:nvPr/>
        </p:nvGrpSpPr>
        <p:grpSpPr>
          <a:xfrm>
            <a:off x="2938743" y="2221730"/>
            <a:ext cx="3665456" cy="1140077"/>
            <a:chOff x="3337757" y="2422522"/>
            <a:chExt cx="3526113" cy="1096737"/>
          </a:xfrm>
        </p:grpSpPr>
        <p:grpSp>
          <p:nvGrpSpPr>
            <p:cNvPr id="413" name="Google Shape;413;p11"/>
            <p:cNvGrpSpPr/>
            <p:nvPr/>
          </p:nvGrpSpPr>
          <p:grpSpPr>
            <a:xfrm>
              <a:off x="3337757" y="2422522"/>
              <a:ext cx="3526113" cy="1096737"/>
              <a:chOff x="769918" y="2422525"/>
              <a:chExt cx="3526113" cy="1096737"/>
            </a:xfrm>
          </p:grpSpPr>
          <p:grpSp>
            <p:nvGrpSpPr>
              <p:cNvPr id="414" name="Google Shape;414;p11"/>
              <p:cNvGrpSpPr/>
              <p:nvPr/>
            </p:nvGrpSpPr>
            <p:grpSpPr>
              <a:xfrm>
                <a:off x="769918" y="2422525"/>
                <a:ext cx="3526113" cy="1096737"/>
                <a:chOff x="-512538" y="2714624"/>
                <a:chExt cx="4731374" cy="1471613"/>
              </a:xfrm>
            </p:grpSpPr>
            <p:grpSp>
              <p:nvGrpSpPr>
                <p:cNvPr id="415" name="Google Shape;415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16" name="Google Shape;416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17" name="Google Shape;417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18" name="Google Shape;418;p11"/>
                <p:cNvGrpSpPr/>
                <p:nvPr/>
              </p:nvGrpSpPr>
              <p:grpSpPr>
                <a:xfrm>
                  <a:off x="-512538" y="2714624"/>
                  <a:ext cx="4603892" cy="1471613"/>
                  <a:chOff x="-512538" y="2714624"/>
                  <a:chExt cx="4603892" cy="1471613"/>
                </a:xfrm>
              </p:grpSpPr>
              <p:sp>
                <p:nvSpPr>
                  <p:cNvPr id="419" name="Google Shape;419;p11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20" name="Google Shape;420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21" name="Google Shape;421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22" name="Google Shape;422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02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23" name="Google Shape;423;p11"/>
            <p:cNvSpPr/>
            <p:nvPr/>
          </p:nvSpPr>
          <p:spPr>
            <a:xfrm>
              <a:off x="4507558" y="2716225"/>
              <a:ext cx="1164567" cy="4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準備托福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24" name="Google Shape;424;p11"/>
          <p:cNvGrpSpPr/>
          <p:nvPr/>
        </p:nvGrpSpPr>
        <p:grpSpPr>
          <a:xfrm>
            <a:off x="980379" y="2230148"/>
            <a:ext cx="3096930" cy="1140077"/>
            <a:chOff x="1453841" y="2406186"/>
            <a:chExt cx="2979199" cy="1096737"/>
          </a:xfrm>
        </p:grpSpPr>
        <p:grpSp>
          <p:nvGrpSpPr>
            <p:cNvPr id="425" name="Google Shape;425;p11"/>
            <p:cNvGrpSpPr/>
            <p:nvPr/>
          </p:nvGrpSpPr>
          <p:grpSpPr>
            <a:xfrm>
              <a:off x="1453841" y="2406186"/>
              <a:ext cx="2979199" cy="1096737"/>
              <a:chOff x="1316832" y="2422525"/>
              <a:chExt cx="2979199" cy="1096737"/>
            </a:xfrm>
          </p:grpSpPr>
          <p:grpSp>
            <p:nvGrpSpPr>
              <p:cNvPr id="426" name="Google Shape;426;p11"/>
              <p:cNvGrpSpPr/>
              <p:nvPr/>
            </p:nvGrpSpPr>
            <p:grpSpPr>
              <a:xfrm>
                <a:off x="1316832" y="2422525"/>
                <a:ext cx="2979199" cy="1096737"/>
                <a:chOff x="221317" y="2714624"/>
                <a:chExt cx="3997519" cy="1471613"/>
              </a:xfrm>
            </p:grpSpPr>
            <p:grpSp>
              <p:nvGrpSpPr>
                <p:cNvPr id="427" name="Google Shape;427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28" name="Google Shape;428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29" name="Google Shape;429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30" name="Google Shape;430;p11"/>
                <p:cNvGrpSpPr/>
                <p:nvPr/>
              </p:nvGrpSpPr>
              <p:grpSpPr>
                <a:xfrm>
                  <a:off x="221317" y="2714624"/>
                  <a:ext cx="3870037" cy="1471613"/>
                  <a:chOff x="221317" y="2714624"/>
                  <a:chExt cx="3870037" cy="1471613"/>
                </a:xfrm>
              </p:grpSpPr>
              <p:sp>
                <p:nvSpPr>
                  <p:cNvPr id="431" name="Google Shape;431;p11"/>
                  <p:cNvSpPr/>
                  <p:nvPr/>
                </p:nvSpPr>
                <p:spPr>
                  <a:xfrm>
                    <a:off x="221317" y="2714625"/>
                    <a:ext cx="3134232" cy="147161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32" name="Google Shape;432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33" name="Google Shape;433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34" name="Google Shape;434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01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35" name="Google Shape;435;p11"/>
            <p:cNvSpPr/>
            <p:nvPr/>
          </p:nvSpPr>
          <p:spPr>
            <a:xfrm>
              <a:off x="1957696" y="2691791"/>
              <a:ext cx="1164567" cy="4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預先規劃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436" name="Google Shape;436;p11"/>
          <p:cNvSpPr txBox="1"/>
          <p:nvPr/>
        </p:nvSpPr>
        <p:spPr>
          <a:xfrm>
            <a:off x="980379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大一新生剛入學，即可開始著手規劃，包含需要申請的條件、修課規劃、所需花費、英文能力等等，都需要事先準備規劃。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7" name="Google Shape;437;p11"/>
          <p:cNvSpPr/>
          <p:nvPr/>
        </p:nvSpPr>
        <p:spPr>
          <a:xfrm>
            <a:off x="980379" y="3678177"/>
            <a:ext cx="1826141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及早規劃留學計畫</a:t>
            </a:r>
            <a:endParaRPr sz="1600" b="1">
              <a:solidFill>
                <a:schemeClr val="accen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8" name="Google Shape;438;p11"/>
          <p:cNvSpPr txBox="1"/>
          <p:nvPr/>
        </p:nvSpPr>
        <p:spPr>
          <a:xfrm>
            <a:off x="3507270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西來大學留學的門檻為托福新制電腦考試達69分。為協助同學提早達到目標，佛光大學已幫同學準備好自費的托福班。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9" name="Google Shape;439;p11"/>
          <p:cNvSpPr/>
          <p:nvPr/>
        </p:nvSpPr>
        <p:spPr>
          <a:xfrm>
            <a:off x="3507270" y="3678177"/>
            <a:ext cx="2031325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學校有托福班可利用</a:t>
            </a:r>
            <a:endParaRPr sz="1600" b="1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0" name="Google Shape;440;p11"/>
          <p:cNvSpPr txBox="1"/>
          <p:nvPr/>
        </p:nvSpPr>
        <p:spPr>
          <a:xfrm>
            <a:off x="6034161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取得雙學位，需同時滿足西來大學以及佛光大學畢業學分數及畢業門檻才可畢業，可以提早規劃自己想要讀的專業。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1" name="Google Shape;441;p11"/>
          <p:cNvSpPr/>
          <p:nvPr/>
        </p:nvSpPr>
        <p:spPr>
          <a:xfrm>
            <a:off x="6034161" y="3678177"/>
            <a:ext cx="2236510" cy="38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規劃修課滿足畢業條件</a:t>
            </a:r>
            <a:endParaRPr sz="1600" b="1">
              <a:solidFill>
                <a:schemeClr val="accent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2" name="Google Shape;442;p11"/>
          <p:cNvSpPr txBox="1"/>
          <p:nvPr/>
        </p:nvSpPr>
        <p:spPr>
          <a:xfrm>
            <a:off x="8561052" y="4059435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重新檢視自身所有條件，包含修課學分數、托福成績、申請資料以及費用之後，即可向國際處提出申請。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3" name="Google Shape;443;p11"/>
          <p:cNvSpPr/>
          <p:nvPr/>
        </p:nvSpPr>
        <p:spPr>
          <a:xfrm>
            <a:off x="8561052" y="3678177"/>
            <a:ext cx="1826141" cy="38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rgbClr val="246498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萬事俱備只欠東風</a:t>
            </a:r>
            <a:endParaRPr sz="1600" b="1">
              <a:solidFill>
                <a:srgbClr val="246498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4" name="Google Shape;444;p11"/>
          <p:cNvSpPr/>
          <p:nvPr/>
        </p:nvSpPr>
        <p:spPr>
          <a:xfrm>
            <a:off x="3274431" y="1365080"/>
            <a:ext cx="55194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佛光西來雙學位申請時程規劃</a:t>
            </a:r>
            <a:endParaRPr/>
          </a:p>
        </p:txBody>
      </p:sp>
      <p:sp>
        <p:nvSpPr>
          <p:cNvPr id="445" name="Google Shape;445;p11"/>
          <p:cNvSpPr/>
          <p:nvPr/>
        </p:nvSpPr>
        <p:spPr>
          <a:xfrm>
            <a:off x="905554" y="5412919"/>
            <a:ext cx="1128644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申請時程：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學期。                 語言考試：托福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69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分或是西來大學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EPT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測驗通過。</a:t>
            </a:r>
            <a:endParaRPr sz="2400" b="1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在學成績：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70分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以上可抵認。   準備文件：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讀書計畫、推薦信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2400" b="1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大三、大四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皆可提出申請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/>
          </a:p>
        </p:txBody>
      </p:sp>
      <p:sp>
        <p:nvSpPr>
          <p:cNvPr id="446" name="Google Shape;446;p11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2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877921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1199281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" name="Google Shape;453;p12"/>
          <p:cNvSpPr/>
          <p:nvPr/>
        </p:nvSpPr>
        <p:spPr>
          <a:xfrm>
            <a:off x="1690328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2181375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5" name="Google Shape;455;p12"/>
          <p:cNvSpPr/>
          <p:nvPr/>
        </p:nvSpPr>
        <p:spPr>
          <a:xfrm>
            <a:off x="2672424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3163472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3654520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" name="Google Shape;458;p12"/>
          <p:cNvSpPr/>
          <p:nvPr/>
        </p:nvSpPr>
        <p:spPr>
          <a:xfrm>
            <a:off x="1199281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9" name="Google Shape;459;p12"/>
          <p:cNvSpPr/>
          <p:nvPr/>
        </p:nvSpPr>
        <p:spPr>
          <a:xfrm>
            <a:off x="1690328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0" name="Google Shape;460;p12"/>
          <p:cNvSpPr/>
          <p:nvPr/>
        </p:nvSpPr>
        <p:spPr>
          <a:xfrm>
            <a:off x="2181375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1" name="Google Shape;461;p12"/>
          <p:cNvSpPr/>
          <p:nvPr/>
        </p:nvSpPr>
        <p:spPr>
          <a:xfrm>
            <a:off x="2672424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2" name="Google Shape;462;p12"/>
          <p:cNvSpPr/>
          <p:nvPr/>
        </p:nvSpPr>
        <p:spPr>
          <a:xfrm>
            <a:off x="3163472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3" name="Google Shape;463;p12"/>
          <p:cNvSpPr/>
          <p:nvPr/>
        </p:nvSpPr>
        <p:spPr>
          <a:xfrm>
            <a:off x="3654520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4" name="Google Shape;464;p12"/>
          <p:cNvSpPr/>
          <p:nvPr/>
        </p:nvSpPr>
        <p:spPr>
          <a:xfrm>
            <a:off x="1199281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5" name="Google Shape;465;p12"/>
          <p:cNvSpPr/>
          <p:nvPr/>
        </p:nvSpPr>
        <p:spPr>
          <a:xfrm>
            <a:off x="1690328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6" name="Google Shape;466;p12"/>
          <p:cNvSpPr/>
          <p:nvPr/>
        </p:nvSpPr>
        <p:spPr>
          <a:xfrm>
            <a:off x="2181375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7" name="Google Shape;467;p12"/>
          <p:cNvSpPr/>
          <p:nvPr/>
        </p:nvSpPr>
        <p:spPr>
          <a:xfrm>
            <a:off x="2672424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8" name="Google Shape;468;p12"/>
          <p:cNvSpPr/>
          <p:nvPr/>
        </p:nvSpPr>
        <p:spPr>
          <a:xfrm>
            <a:off x="3163472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9" name="Google Shape;469;p12"/>
          <p:cNvSpPr/>
          <p:nvPr/>
        </p:nvSpPr>
        <p:spPr>
          <a:xfrm>
            <a:off x="3654520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0" name="Google Shape;470;p12"/>
          <p:cNvSpPr/>
          <p:nvPr/>
        </p:nvSpPr>
        <p:spPr>
          <a:xfrm>
            <a:off x="1199281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1" name="Google Shape;471;p12"/>
          <p:cNvSpPr/>
          <p:nvPr/>
        </p:nvSpPr>
        <p:spPr>
          <a:xfrm>
            <a:off x="1690328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p12"/>
          <p:cNvSpPr/>
          <p:nvPr/>
        </p:nvSpPr>
        <p:spPr>
          <a:xfrm>
            <a:off x="2181375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3" name="Google Shape;473;p12"/>
          <p:cNvSpPr/>
          <p:nvPr/>
        </p:nvSpPr>
        <p:spPr>
          <a:xfrm>
            <a:off x="2672424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4" name="Google Shape;474;p12"/>
          <p:cNvSpPr/>
          <p:nvPr/>
        </p:nvSpPr>
        <p:spPr>
          <a:xfrm>
            <a:off x="3163472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5" name="Google Shape;475;p12"/>
          <p:cNvSpPr/>
          <p:nvPr/>
        </p:nvSpPr>
        <p:spPr>
          <a:xfrm>
            <a:off x="3654520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6" name="Google Shape;476;p12"/>
          <p:cNvSpPr/>
          <p:nvPr/>
        </p:nvSpPr>
        <p:spPr>
          <a:xfrm>
            <a:off x="1199281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7" name="Google Shape;477;p12"/>
          <p:cNvSpPr/>
          <p:nvPr/>
        </p:nvSpPr>
        <p:spPr>
          <a:xfrm>
            <a:off x="1690328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8" name="Google Shape;478;p12"/>
          <p:cNvSpPr/>
          <p:nvPr/>
        </p:nvSpPr>
        <p:spPr>
          <a:xfrm>
            <a:off x="2181375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9" name="Google Shape;479;p12"/>
          <p:cNvSpPr/>
          <p:nvPr/>
        </p:nvSpPr>
        <p:spPr>
          <a:xfrm>
            <a:off x="2672424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0" name="Google Shape;480;p12"/>
          <p:cNvSpPr/>
          <p:nvPr/>
        </p:nvSpPr>
        <p:spPr>
          <a:xfrm>
            <a:off x="3163472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1" name="Google Shape;481;p12"/>
          <p:cNvSpPr/>
          <p:nvPr/>
        </p:nvSpPr>
        <p:spPr>
          <a:xfrm>
            <a:off x="3654520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2" name="Google Shape;482;p12"/>
          <p:cNvSpPr/>
          <p:nvPr/>
        </p:nvSpPr>
        <p:spPr>
          <a:xfrm>
            <a:off x="1199281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3" name="Google Shape;483;p12"/>
          <p:cNvSpPr/>
          <p:nvPr/>
        </p:nvSpPr>
        <p:spPr>
          <a:xfrm>
            <a:off x="1690328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4" name="Google Shape;484;p12"/>
          <p:cNvSpPr/>
          <p:nvPr/>
        </p:nvSpPr>
        <p:spPr>
          <a:xfrm>
            <a:off x="2181375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5" name="Google Shape;485;p12"/>
          <p:cNvSpPr/>
          <p:nvPr/>
        </p:nvSpPr>
        <p:spPr>
          <a:xfrm>
            <a:off x="2672424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6" name="Google Shape;486;p12"/>
          <p:cNvSpPr/>
          <p:nvPr/>
        </p:nvSpPr>
        <p:spPr>
          <a:xfrm>
            <a:off x="3163472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7" name="Google Shape;487;p12"/>
          <p:cNvSpPr/>
          <p:nvPr/>
        </p:nvSpPr>
        <p:spPr>
          <a:xfrm>
            <a:off x="3654520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8" name="Google Shape;488;p12"/>
          <p:cNvSpPr/>
          <p:nvPr/>
        </p:nvSpPr>
        <p:spPr>
          <a:xfrm>
            <a:off x="4145567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9" name="Google Shape;489;p12"/>
          <p:cNvSpPr/>
          <p:nvPr/>
        </p:nvSpPr>
        <p:spPr>
          <a:xfrm>
            <a:off x="4145567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0" name="Google Shape;490;p12"/>
          <p:cNvSpPr/>
          <p:nvPr/>
        </p:nvSpPr>
        <p:spPr>
          <a:xfrm>
            <a:off x="4145567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1" name="Google Shape;491;p12"/>
          <p:cNvSpPr/>
          <p:nvPr/>
        </p:nvSpPr>
        <p:spPr>
          <a:xfrm>
            <a:off x="4145567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2" name="Google Shape;492;p12"/>
          <p:cNvSpPr/>
          <p:nvPr/>
        </p:nvSpPr>
        <p:spPr>
          <a:xfrm>
            <a:off x="4145567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3" name="Google Shape;493;p12"/>
          <p:cNvSpPr/>
          <p:nvPr/>
        </p:nvSpPr>
        <p:spPr>
          <a:xfrm>
            <a:off x="4145567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4" name="Google Shape;494;p12"/>
          <p:cNvSpPr/>
          <p:nvPr/>
        </p:nvSpPr>
        <p:spPr>
          <a:xfrm>
            <a:off x="4636614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5" name="Google Shape;495;p12"/>
          <p:cNvSpPr/>
          <p:nvPr/>
        </p:nvSpPr>
        <p:spPr>
          <a:xfrm>
            <a:off x="4636614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6" name="Google Shape;496;p12"/>
          <p:cNvSpPr/>
          <p:nvPr/>
        </p:nvSpPr>
        <p:spPr>
          <a:xfrm>
            <a:off x="4636614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12"/>
          <p:cNvSpPr/>
          <p:nvPr/>
        </p:nvSpPr>
        <p:spPr>
          <a:xfrm>
            <a:off x="4636614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8" name="Google Shape;498;p12"/>
          <p:cNvSpPr/>
          <p:nvPr/>
        </p:nvSpPr>
        <p:spPr>
          <a:xfrm>
            <a:off x="4636614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9" name="Google Shape;499;p12"/>
          <p:cNvSpPr/>
          <p:nvPr/>
        </p:nvSpPr>
        <p:spPr>
          <a:xfrm>
            <a:off x="4636614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0" name="Google Shape;500;p12"/>
          <p:cNvSpPr/>
          <p:nvPr/>
        </p:nvSpPr>
        <p:spPr>
          <a:xfrm>
            <a:off x="1199281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1" name="Google Shape;501;p12"/>
          <p:cNvSpPr/>
          <p:nvPr/>
        </p:nvSpPr>
        <p:spPr>
          <a:xfrm>
            <a:off x="1690328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2" name="Google Shape;502;p12"/>
          <p:cNvSpPr/>
          <p:nvPr/>
        </p:nvSpPr>
        <p:spPr>
          <a:xfrm>
            <a:off x="2181375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3" name="Google Shape;503;p12"/>
          <p:cNvSpPr/>
          <p:nvPr/>
        </p:nvSpPr>
        <p:spPr>
          <a:xfrm>
            <a:off x="2672424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4" name="Google Shape;504;p12"/>
          <p:cNvSpPr/>
          <p:nvPr/>
        </p:nvSpPr>
        <p:spPr>
          <a:xfrm>
            <a:off x="3163472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5" name="Google Shape;505;p12"/>
          <p:cNvSpPr/>
          <p:nvPr/>
        </p:nvSpPr>
        <p:spPr>
          <a:xfrm>
            <a:off x="3654520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6" name="Google Shape;506;p12"/>
          <p:cNvSpPr/>
          <p:nvPr/>
        </p:nvSpPr>
        <p:spPr>
          <a:xfrm>
            <a:off x="4145567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7" name="Google Shape;507;p12"/>
          <p:cNvSpPr/>
          <p:nvPr/>
        </p:nvSpPr>
        <p:spPr>
          <a:xfrm>
            <a:off x="4636614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08" name="Google Shape;508;p12"/>
          <p:cNvGrpSpPr/>
          <p:nvPr/>
        </p:nvGrpSpPr>
        <p:grpSpPr>
          <a:xfrm>
            <a:off x="6343468" y="3574300"/>
            <a:ext cx="5366657" cy="2001000"/>
            <a:chOff x="6674705" y="3805997"/>
            <a:chExt cx="5366657" cy="2001000"/>
          </a:xfrm>
        </p:grpSpPr>
        <p:sp>
          <p:nvSpPr>
            <p:cNvPr id="509" name="Google Shape;509;p12"/>
            <p:cNvSpPr txBox="1"/>
            <p:nvPr/>
          </p:nvSpPr>
          <p:spPr>
            <a:xfrm>
              <a:off x="7051462" y="3805997"/>
              <a:ext cx="4989900" cy="200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語言要求：新制托福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69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分(滿分120分)。</a:t>
              </a:r>
              <a:b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</a:b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或雅思IELTS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5.5。</a:t>
              </a:r>
              <a:endParaRPr sz="2000" b="1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(入學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免考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English Proficiency Test)</a:t>
              </a:r>
              <a:endParaRPr dirty="0"/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1" name="Google Shape;511;p12"/>
          <p:cNvGrpSpPr/>
          <p:nvPr/>
        </p:nvGrpSpPr>
        <p:grpSpPr>
          <a:xfrm>
            <a:off x="6355769" y="4975190"/>
            <a:ext cx="5086530" cy="892552"/>
            <a:chOff x="6674705" y="3806004"/>
            <a:chExt cx="5086530" cy="892552"/>
          </a:xfrm>
        </p:grpSpPr>
        <p:sp>
          <p:nvSpPr>
            <p:cNvPr id="512" name="Google Shape;512;p12"/>
            <p:cNvSpPr txBox="1"/>
            <p:nvPr/>
          </p:nvSpPr>
          <p:spPr>
            <a:xfrm>
              <a:off x="7051456" y="3806004"/>
              <a:ext cx="4709779" cy="892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課程抵認：各科維持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70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分以上始可符合折抵西來大學課程學分。</a:t>
              </a:r>
              <a:endParaRPr/>
            </a:p>
          </p:txBody>
        </p:sp>
        <p:sp>
          <p:nvSpPr>
            <p:cNvPr id="513" name="Google Shape;513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4" name="Google Shape;514;p12"/>
          <p:cNvGrpSpPr/>
          <p:nvPr/>
        </p:nvGrpSpPr>
        <p:grpSpPr>
          <a:xfrm>
            <a:off x="6316727" y="1716858"/>
            <a:ext cx="4989816" cy="1692771"/>
            <a:chOff x="6674705" y="3806004"/>
            <a:chExt cx="4749587" cy="1692771"/>
          </a:xfrm>
        </p:grpSpPr>
        <p:sp>
          <p:nvSpPr>
            <p:cNvPr id="515" name="Google Shape;515;p12"/>
            <p:cNvSpPr txBox="1"/>
            <p:nvPr/>
          </p:nvSpPr>
          <p:spPr>
            <a:xfrm>
              <a:off x="7051456" y="3806004"/>
              <a:ext cx="4372836" cy="1692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條件式入學(Conditional Admission)：新制托福成績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59~68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分，或雅思IELTS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5.0。</a:t>
              </a:r>
              <a:endParaRPr sz="2000" b="1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(入學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需考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English Proficiency Test)</a:t>
              </a: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6" name="Google Shape;516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7" name="Google Shape;517;p12"/>
          <p:cNvGrpSpPr/>
          <p:nvPr/>
        </p:nvGrpSpPr>
        <p:grpSpPr>
          <a:xfrm>
            <a:off x="6343468" y="5947331"/>
            <a:ext cx="4280922" cy="709105"/>
            <a:chOff x="6674705" y="3806004"/>
            <a:chExt cx="4280922" cy="709105"/>
          </a:xfrm>
        </p:grpSpPr>
        <p:sp>
          <p:nvSpPr>
            <p:cNvPr id="518" name="Google Shape;518;p12"/>
            <p:cNvSpPr txBox="1"/>
            <p:nvPr/>
          </p:nvSpPr>
          <p:spPr>
            <a:xfrm>
              <a:off x="7051457" y="3806004"/>
              <a:ext cx="3904170" cy="709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操行成績：每學期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80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分以上。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9" name="Google Shape;519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rgbClr val="2464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20" name="Google Shape;520;p12"/>
          <p:cNvGrpSpPr/>
          <p:nvPr/>
        </p:nvGrpSpPr>
        <p:grpSpPr>
          <a:xfrm>
            <a:off x="3209875" y="3645130"/>
            <a:ext cx="2623700" cy="2623700"/>
            <a:chOff x="3035087" y="3715773"/>
            <a:chExt cx="2623700" cy="2623700"/>
          </a:xfrm>
        </p:grpSpPr>
        <p:sp>
          <p:nvSpPr>
            <p:cNvPr id="521" name="Google Shape;521;p12"/>
            <p:cNvSpPr/>
            <p:nvPr/>
          </p:nvSpPr>
          <p:spPr>
            <a:xfrm>
              <a:off x="3035087" y="3715773"/>
              <a:ext cx="2623700" cy="2623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2" name="Google Shape;522;p12"/>
            <p:cNvSpPr/>
            <p:nvPr/>
          </p:nvSpPr>
          <p:spPr>
            <a:xfrm>
              <a:off x="3149448" y="3830134"/>
              <a:ext cx="2394978" cy="2394978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3" name="Google Shape;523;p12"/>
            <p:cNvSpPr/>
            <p:nvPr/>
          </p:nvSpPr>
          <p:spPr>
            <a:xfrm>
              <a:off x="3220823" y="3901509"/>
              <a:ext cx="2252228" cy="2252228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24" name="Google Shape;524;p12"/>
          <p:cNvSpPr txBox="1"/>
          <p:nvPr/>
        </p:nvSpPr>
        <p:spPr>
          <a:xfrm>
            <a:off x="6343468" y="530345"/>
            <a:ext cx="4136963" cy="1015663"/>
          </a:xfrm>
          <a:prstGeom prst="rect">
            <a:avLst/>
          </a:prstGeom>
          <a:solidFill>
            <a:schemeClr val="accent2"/>
          </a:solidFill>
          <a:ln w="76200" cap="flat" cmpd="sng">
            <a:solidFill>
              <a:srgbClr val="EB77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申請條件</a:t>
            </a:r>
            <a:endParaRPr sz="6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25" name="Google Shape;525;p12"/>
          <p:cNvSpPr txBox="1"/>
          <p:nvPr/>
        </p:nvSpPr>
        <p:spPr>
          <a:xfrm rot="-1762792">
            <a:off x="2821076" y="4533110"/>
            <a:ext cx="3299301" cy="769441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APPROVED</a:t>
            </a:r>
            <a:endParaRPr sz="4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6" name="Google Shape;526;p12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863702" y="330739"/>
            <a:ext cx="2067067" cy="529569"/>
          </a:xfrm>
        </p:spPr>
        <p:txBody>
          <a:bodyPr/>
          <a:lstStyle/>
          <a:p>
            <a:r>
              <a:rPr lang="zh-CN" altLang="en-US" dirty="0"/>
              <a:t>申請文件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289272" y="1012709"/>
            <a:ext cx="9890793" cy="5247415"/>
          </a:xfrm>
          <a:noFill/>
        </p:spPr>
        <p:txBody>
          <a:bodyPr/>
          <a:lstStyle/>
          <a:p>
            <a:pPr algn="l"/>
            <a:r>
              <a:rPr lang="en-US" altLang="zh-TW" dirty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申請表一份</a:t>
            </a:r>
            <a:r>
              <a:rPr lang="en-US" altLang="zh-TW" dirty="0"/>
              <a:t>(</a:t>
            </a:r>
            <a:r>
              <a:rPr lang="zh-TW" altLang="en-US" dirty="0"/>
              <a:t>請直接至學生系統填寫，並列印出來簽名，需系主任、院長和教務處之簽章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歷年中、英文成績單各一份</a:t>
            </a:r>
            <a:r>
              <a:rPr lang="en-US" altLang="zh-TW" dirty="0"/>
              <a:t>(</a:t>
            </a:r>
            <a:r>
              <a:rPr lang="zh-TW" altLang="en-US" dirty="0"/>
              <a:t>中文成績單需顯示班級排名</a:t>
            </a:r>
            <a:r>
              <a:rPr lang="en-US" altLang="zh-TW" dirty="0"/>
              <a:t>)</a:t>
            </a:r>
            <a:r>
              <a:rPr lang="zh-TW" altLang="en-US" dirty="0"/>
              <a:t>，各科</a:t>
            </a:r>
            <a:r>
              <a:rPr lang="en-US" altLang="zh-TW" dirty="0"/>
              <a:t>70</a:t>
            </a:r>
            <a:r>
              <a:rPr lang="zh-TW" altLang="en-US" dirty="0"/>
              <a:t>分以上才可受西來抵認學分。操行成績須達</a:t>
            </a:r>
            <a:r>
              <a:rPr lang="en-US" altLang="zh-TW" dirty="0"/>
              <a:t>80</a:t>
            </a:r>
            <a:r>
              <a:rPr lang="zh-TW" altLang="en-US" dirty="0"/>
              <a:t>分以上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英文推薦信一封</a:t>
            </a:r>
            <a:r>
              <a:rPr lang="en-US" altLang="zh-TW" dirty="0"/>
              <a:t>(</a:t>
            </a:r>
            <a:r>
              <a:rPr lang="zh-TW" altLang="en-US" dirty="0"/>
              <a:t>院長、系主任、導師及任課老師皆可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英文讀書計劃</a:t>
            </a:r>
            <a:r>
              <a:rPr lang="en-US" altLang="zh-TW" dirty="0"/>
              <a:t>(</a:t>
            </a:r>
            <a:r>
              <a:rPr lang="zh-TW" altLang="en-US" dirty="0"/>
              <a:t>自我介紹、就讀科系、學習動機與目標等，至少一頁</a:t>
            </a:r>
            <a:r>
              <a:rPr lang="en-US" altLang="zh-TW" dirty="0" smtClean="0"/>
              <a:t>)</a:t>
            </a:r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 •</a:t>
            </a:r>
            <a:r>
              <a:rPr lang="zh-TW" altLang="en-US" dirty="0" smtClean="0">
                <a:solidFill>
                  <a:srgbClr val="FFC000"/>
                </a:solidFill>
              </a:rPr>
              <a:t>佛</a:t>
            </a:r>
            <a:r>
              <a:rPr lang="zh-TW" altLang="en-US" dirty="0">
                <a:solidFill>
                  <a:srgbClr val="FFC000"/>
                </a:solidFill>
              </a:rPr>
              <a:t>光大學：</a:t>
            </a:r>
            <a:r>
              <a:rPr lang="zh-TW" altLang="en-US" dirty="0"/>
              <a:t>托福或雅思成績證明</a:t>
            </a:r>
            <a:r>
              <a:rPr lang="en-US" altLang="zh-TW" dirty="0"/>
              <a:t>(</a:t>
            </a:r>
            <a:r>
              <a:rPr lang="zh-TW" altLang="en-US" dirty="0"/>
              <a:t>繳交影本或網路列印版本即可</a:t>
            </a:r>
            <a:r>
              <a:rPr lang="en-US" altLang="zh-TW" dirty="0" smtClean="0"/>
              <a:t>)</a:t>
            </a:r>
          </a:p>
          <a:p>
            <a:pPr algn="l"/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en-US" dirty="0" smtClean="0">
                <a:solidFill>
                  <a:srgbClr val="FFC000"/>
                </a:solidFill>
              </a:rPr>
              <a:t>西</a:t>
            </a:r>
            <a:r>
              <a:rPr lang="zh-TW" altLang="en-US" dirty="0">
                <a:solidFill>
                  <a:srgbClr val="FFC000"/>
                </a:solidFill>
              </a:rPr>
              <a:t>來大學：</a:t>
            </a:r>
            <a:r>
              <a:rPr lang="zh-TW" altLang="en-US" dirty="0"/>
              <a:t>西來大學學校代碼：</a:t>
            </a:r>
            <a:r>
              <a:rPr lang="en-US" altLang="zh-TW" dirty="0"/>
              <a:t>4347</a:t>
            </a:r>
            <a:r>
              <a:rPr lang="zh-TW" altLang="en-US" dirty="0"/>
              <a:t>，考試中心直接寄給學校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9657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3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540637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532" name="Google Shape;532;p13"/>
          <p:cNvGrpSpPr/>
          <p:nvPr/>
        </p:nvGrpSpPr>
        <p:grpSpPr>
          <a:xfrm>
            <a:off x="1366818" y="1701800"/>
            <a:ext cx="4292600" cy="1209569"/>
            <a:chOff x="558800" y="1663700"/>
            <a:chExt cx="4292600" cy="1209569"/>
          </a:xfrm>
        </p:grpSpPr>
        <p:sp>
          <p:nvSpPr>
            <p:cNvPr id="533" name="Google Shape;533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4" name="Google Shape;534;p13"/>
            <p:cNvSpPr txBox="1"/>
            <p:nvPr/>
          </p:nvSpPr>
          <p:spPr>
            <a:xfrm>
              <a:off x="1612900" y="1940706"/>
              <a:ext cx="3060699" cy="932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每學期期初(上學期約在10月，下學期約在3月)，國際處公告留學計畫 申請開始！</a:t>
              </a:r>
              <a:endParaRPr sz="1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657560" y="1759118"/>
              <a:ext cx="104708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36" name="Google Shape;536;p13"/>
          <p:cNvGrpSpPr/>
          <p:nvPr/>
        </p:nvGrpSpPr>
        <p:grpSpPr>
          <a:xfrm>
            <a:off x="6614759" y="1701800"/>
            <a:ext cx="4292600" cy="1206500"/>
            <a:chOff x="558800" y="1663700"/>
            <a:chExt cx="4292600" cy="1206500"/>
          </a:xfrm>
        </p:grpSpPr>
        <p:sp>
          <p:nvSpPr>
            <p:cNvPr id="537" name="Google Shape;537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8" name="Google Shape;538;p13"/>
            <p:cNvSpPr txBox="1"/>
            <p:nvPr/>
          </p:nvSpPr>
          <p:spPr>
            <a:xfrm>
              <a:off x="1663136" y="1954364"/>
              <a:ext cx="3060699" cy="6251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學生備齊資料，各單位用印後送交國際處進行審查。</a:t>
              </a:r>
              <a:endParaRPr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/>
            </a:p>
          </p:txBody>
        </p:sp>
      </p:grpSp>
      <p:grpSp>
        <p:nvGrpSpPr>
          <p:cNvPr id="540" name="Google Shape;540;p13"/>
          <p:cNvGrpSpPr/>
          <p:nvPr/>
        </p:nvGrpSpPr>
        <p:grpSpPr>
          <a:xfrm>
            <a:off x="1366818" y="3105285"/>
            <a:ext cx="4292600" cy="1206500"/>
            <a:chOff x="558800" y="1663700"/>
            <a:chExt cx="4292600" cy="1206500"/>
          </a:xfrm>
        </p:grpSpPr>
        <p:sp>
          <p:nvSpPr>
            <p:cNvPr id="541" name="Google Shape;541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2464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2" name="Google Shape;542;p13"/>
            <p:cNvSpPr txBox="1"/>
            <p:nvPr/>
          </p:nvSpPr>
          <p:spPr>
            <a:xfrm>
              <a:off x="1612898" y="1839491"/>
              <a:ext cx="3060699" cy="932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確認學生意願及通知備取同學，將資料送交西來大學，學生需上傳資料到西來大學提供的網頁。</a:t>
              </a:r>
              <a:endParaRPr lang="zh-TW" altLang="en-US" dirty="0"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/>
            </a:p>
          </p:txBody>
        </p:sp>
      </p:grpSp>
      <p:grpSp>
        <p:nvGrpSpPr>
          <p:cNvPr id="544" name="Google Shape;544;p13"/>
          <p:cNvGrpSpPr/>
          <p:nvPr/>
        </p:nvGrpSpPr>
        <p:grpSpPr>
          <a:xfrm>
            <a:off x="6614759" y="3105285"/>
            <a:ext cx="4292600" cy="1206500"/>
            <a:chOff x="558800" y="1663700"/>
            <a:chExt cx="4292600" cy="1206500"/>
          </a:xfrm>
        </p:grpSpPr>
        <p:sp>
          <p:nvSpPr>
            <p:cNvPr id="545" name="Google Shape;545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6" name="Google Shape;546;p13"/>
            <p:cNvSpPr txBox="1"/>
            <p:nvPr/>
          </p:nvSpPr>
          <p:spPr>
            <a:xfrm>
              <a:off x="1612900" y="2051761"/>
              <a:ext cx="3060699" cy="34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審查完畢，公告錄取及備取名單。</a:t>
              </a:r>
              <a:endParaRPr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/>
            </a:p>
          </p:txBody>
        </p:sp>
      </p:grpSp>
      <p:grpSp>
        <p:nvGrpSpPr>
          <p:cNvPr id="548" name="Google Shape;548;p13"/>
          <p:cNvGrpSpPr/>
          <p:nvPr/>
        </p:nvGrpSpPr>
        <p:grpSpPr>
          <a:xfrm>
            <a:off x="1366818" y="4505701"/>
            <a:ext cx="4292600" cy="1212599"/>
            <a:chOff x="558800" y="1660631"/>
            <a:chExt cx="4292600" cy="1212599"/>
          </a:xfrm>
        </p:grpSpPr>
        <p:sp>
          <p:nvSpPr>
            <p:cNvPr id="549" name="Google Shape;549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A5183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0" name="Google Shape;550;p13"/>
            <p:cNvSpPr txBox="1"/>
            <p:nvPr/>
          </p:nvSpPr>
          <p:spPr>
            <a:xfrm>
              <a:off x="1612898" y="1660631"/>
              <a:ext cx="3238502" cy="1212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如無提供托福或雅思與西來大學的老師預約</a:t>
              </a:r>
              <a:r>
                <a:rPr lang="en-US" altLang="zh-TW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EPT</a:t>
              </a: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測驗</a:t>
              </a:r>
            </a:p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預計期末前收到入學通知書</a:t>
              </a:r>
              <a:r>
                <a:rPr lang="en-US" altLang="zh-TW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(Admission Letter &amp; I-20)</a:t>
              </a: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，辦理美簽。</a:t>
              </a:r>
              <a:endParaRPr lang="zh-TW" altLang="en-US" dirty="0"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05</a:t>
              </a:r>
              <a:endParaRPr/>
            </a:p>
          </p:txBody>
        </p:sp>
      </p:grpSp>
      <p:grpSp>
        <p:nvGrpSpPr>
          <p:cNvPr id="552" name="Google Shape;552;p13"/>
          <p:cNvGrpSpPr/>
          <p:nvPr/>
        </p:nvGrpSpPr>
        <p:grpSpPr>
          <a:xfrm>
            <a:off x="6614759" y="4508770"/>
            <a:ext cx="4292600" cy="1206500"/>
            <a:chOff x="558800" y="1663700"/>
            <a:chExt cx="4292600" cy="1206500"/>
          </a:xfrm>
        </p:grpSpPr>
        <p:sp>
          <p:nvSpPr>
            <p:cNvPr id="553" name="Google Shape;553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2DAF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4" name="Google Shape;554;p13"/>
            <p:cNvSpPr txBox="1"/>
            <p:nvPr/>
          </p:nvSpPr>
          <p:spPr>
            <a:xfrm>
              <a:off x="1612901" y="2056892"/>
              <a:ext cx="3060699" cy="34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整理行囊，出國留學！</a:t>
              </a:r>
              <a:endParaRPr sz="1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06</a:t>
              </a:r>
              <a:endParaRPr/>
            </a:p>
          </p:txBody>
        </p:sp>
      </p:grpSp>
      <p:sp>
        <p:nvSpPr>
          <p:cNvPr id="556" name="Google Shape;556;p13"/>
          <p:cNvSpPr/>
          <p:nvPr/>
        </p:nvSpPr>
        <p:spPr>
          <a:xfrm>
            <a:off x="5659418" y="2057400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7" name="Google Shape;557;p13"/>
          <p:cNvSpPr/>
          <p:nvPr/>
        </p:nvSpPr>
        <p:spPr>
          <a:xfrm rot="5400000">
            <a:off x="9980834" y="2057400"/>
            <a:ext cx="1827650" cy="1827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8" name="Google Shape;558;p13"/>
          <p:cNvSpPr/>
          <p:nvPr/>
        </p:nvSpPr>
        <p:spPr>
          <a:xfrm rot="10800000">
            <a:off x="5664402" y="3504184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9" name="Google Shape;559;p13"/>
          <p:cNvSpPr/>
          <p:nvPr/>
        </p:nvSpPr>
        <p:spPr>
          <a:xfrm rot="-5400000" flipH="1">
            <a:off x="465693" y="3493346"/>
            <a:ext cx="1827650" cy="1827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0" name="Google Shape;560;p13"/>
          <p:cNvSpPr/>
          <p:nvPr/>
        </p:nvSpPr>
        <p:spPr>
          <a:xfrm>
            <a:off x="5659418" y="4901962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18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1" name="Google Shape;561;p13"/>
          <p:cNvSpPr/>
          <p:nvPr/>
        </p:nvSpPr>
        <p:spPr>
          <a:xfrm>
            <a:off x="4599840" y="789969"/>
            <a:ext cx="48205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申請流程</a:t>
            </a:r>
            <a:endParaRPr/>
          </a:p>
        </p:txBody>
      </p:sp>
      <p:sp>
        <p:nvSpPr>
          <p:cNvPr id="562" name="Google Shape;562;p13"/>
          <p:cNvSpPr/>
          <p:nvPr/>
        </p:nvSpPr>
        <p:spPr>
          <a:xfrm>
            <a:off x="7037127" y="5247056"/>
            <a:ext cx="4577862" cy="1296373"/>
          </a:xfrm>
          <a:custGeom>
            <a:avLst/>
            <a:gdLst/>
            <a:ahLst/>
            <a:cxnLst/>
            <a:rect l="l" t="t" r="r" b="b"/>
            <a:pathLst>
              <a:path w="15381" h="4487" extrusionOk="0">
                <a:moveTo>
                  <a:pt x="79" y="2246"/>
                </a:moveTo>
                <a:lnTo>
                  <a:pt x="79" y="2246"/>
                </a:lnTo>
                <a:lnTo>
                  <a:pt x="95" y="2246"/>
                </a:lnTo>
                <a:lnTo>
                  <a:pt x="123" y="2247"/>
                </a:lnTo>
                <a:lnTo>
                  <a:pt x="216" y="2252"/>
                </a:lnTo>
                <a:lnTo>
                  <a:pt x="515" y="2269"/>
                </a:lnTo>
                <a:lnTo>
                  <a:pt x="921" y="2294"/>
                </a:lnTo>
                <a:lnTo>
                  <a:pt x="1379" y="2324"/>
                </a:lnTo>
                <a:lnTo>
                  <a:pt x="2225" y="2379"/>
                </a:lnTo>
                <a:lnTo>
                  <a:pt x="2605" y="2406"/>
                </a:lnTo>
                <a:lnTo>
                  <a:pt x="2708" y="2407"/>
                </a:lnTo>
                <a:lnTo>
                  <a:pt x="4793" y="2266"/>
                </a:lnTo>
                <a:lnTo>
                  <a:pt x="4694" y="1796"/>
                </a:lnTo>
                <a:lnTo>
                  <a:pt x="4570" y="1197"/>
                </a:lnTo>
                <a:lnTo>
                  <a:pt x="4512" y="914"/>
                </a:lnTo>
                <a:lnTo>
                  <a:pt x="4466" y="676"/>
                </a:lnTo>
                <a:lnTo>
                  <a:pt x="4447" y="583"/>
                </a:lnTo>
                <a:lnTo>
                  <a:pt x="4435" y="510"/>
                </a:lnTo>
                <a:lnTo>
                  <a:pt x="4427" y="461"/>
                </a:lnTo>
                <a:lnTo>
                  <a:pt x="4426" y="446"/>
                </a:lnTo>
                <a:lnTo>
                  <a:pt x="4426" y="439"/>
                </a:lnTo>
                <a:lnTo>
                  <a:pt x="4429" y="430"/>
                </a:lnTo>
                <a:lnTo>
                  <a:pt x="4437" y="417"/>
                </a:lnTo>
                <a:lnTo>
                  <a:pt x="4449" y="402"/>
                </a:lnTo>
                <a:lnTo>
                  <a:pt x="4462" y="386"/>
                </a:lnTo>
                <a:lnTo>
                  <a:pt x="4477" y="370"/>
                </a:lnTo>
                <a:lnTo>
                  <a:pt x="4495" y="352"/>
                </a:lnTo>
                <a:lnTo>
                  <a:pt x="4514" y="335"/>
                </a:lnTo>
                <a:lnTo>
                  <a:pt x="4533" y="318"/>
                </a:lnTo>
                <a:lnTo>
                  <a:pt x="4552" y="302"/>
                </a:lnTo>
                <a:lnTo>
                  <a:pt x="4572" y="287"/>
                </a:lnTo>
                <a:lnTo>
                  <a:pt x="4591" y="275"/>
                </a:lnTo>
                <a:lnTo>
                  <a:pt x="4608" y="264"/>
                </a:lnTo>
                <a:lnTo>
                  <a:pt x="4624" y="257"/>
                </a:lnTo>
                <a:lnTo>
                  <a:pt x="4632" y="255"/>
                </a:lnTo>
                <a:lnTo>
                  <a:pt x="4639" y="254"/>
                </a:lnTo>
                <a:lnTo>
                  <a:pt x="4645" y="254"/>
                </a:lnTo>
                <a:lnTo>
                  <a:pt x="4651" y="255"/>
                </a:lnTo>
                <a:lnTo>
                  <a:pt x="4655" y="257"/>
                </a:lnTo>
                <a:lnTo>
                  <a:pt x="4659" y="261"/>
                </a:lnTo>
                <a:lnTo>
                  <a:pt x="4663" y="268"/>
                </a:lnTo>
                <a:lnTo>
                  <a:pt x="4671" y="283"/>
                </a:lnTo>
                <a:lnTo>
                  <a:pt x="4696" y="334"/>
                </a:lnTo>
                <a:lnTo>
                  <a:pt x="4732" y="412"/>
                </a:lnTo>
                <a:lnTo>
                  <a:pt x="4776" y="510"/>
                </a:lnTo>
                <a:lnTo>
                  <a:pt x="4889" y="762"/>
                </a:lnTo>
                <a:lnTo>
                  <a:pt x="5023" y="1062"/>
                </a:lnTo>
                <a:lnTo>
                  <a:pt x="5304" y="1704"/>
                </a:lnTo>
                <a:lnTo>
                  <a:pt x="5528" y="2216"/>
                </a:lnTo>
                <a:lnTo>
                  <a:pt x="5871" y="2193"/>
                </a:lnTo>
                <a:lnTo>
                  <a:pt x="6566" y="1669"/>
                </a:lnTo>
                <a:lnTo>
                  <a:pt x="7423" y="1022"/>
                </a:lnTo>
                <a:lnTo>
                  <a:pt x="7829" y="716"/>
                </a:lnTo>
                <a:lnTo>
                  <a:pt x="8172" y="455"/>
                </a:lnTo>
                <a:lnTo>
                  <a:pt x="8422" y="263"/>
                </a:lnTo>
                <a:lnTo>
                  <a:pt x="8501" y="203"/>
                </a:lnTo>
                <a:lnTo>
                  <a:pt x="8544" y="168"/>
                </a:lnTo>
                <a:lnTo>
                  <a:pt x="8560" y="156"/>
                </a:lnTo>
                <a:lnTo>
                  <a:pt x="8581" y="143"/>
                </a:lnTo>
                <a:lnTo>
                  <a:pt x="8605" y="131"/>
                </a:lnTo>
                <a:lnTo>
                  <a:pt x="8631" y="118"/>
                </a:lnTo>
                <a:lnTo>
                  <a:pt x="8662" y="106"/>
                </a:lnTo>
                <a:lnTo>
                  <a:pt x="8694" y="93"/>
                </a:lnTo>
                <a:lnTo>
                  <a:pt x="8730" y="82"/>
                </a:lnTo>
                <a:lnTo>
                  <a:pt x="8768" y="70"/>
                </a:lnTo>
                <a:lnTo>
                  <a:pt x="8808" y="59"/>
                </a:lnTo>
                <a:lnTo>
                  <a:pt x="8850" y="49"/>
                </a:lnTo>
                <a:lnTo>
                  <a:pt x="8894" y="38"/>
                </a:lnTo>
                <a:lnTo>
                  <a:pt x="8939" y="29"/>
                </a:lnTo>
                <a:lnTo>
                  <a:pt x="8986" y="21"/>
                </a:lnTo>
                <a:lnTo>
                  <a:pt x="9034" y="14"/>
                </a:lnTo>
                <a:lnTo>
                  <a:pt x="9083" y="9"/>
                </a:lnTo>
                <a:lnTo>
                  <a:pt x="9133" y="4"/>
                </a:lnTo>
                <a:lnTo>
                  <a:pt x="9184" y="2"/>
                </a:lnTo>
                <a:lnTo>
                  <a:pt x="9234" y="0"/>
                </a:lnTo>
                <a:lnTo>
                  <a:pt x="9284" y="0"/>
                </a:lnTo>
                <a:lnTo>
                  <a:pt x="9334" y="1"/>
                </a:lnTo>
                <a:lnTo>
                  <a:pt x="9383" y="4"/>
                </a:lnTo>
                <a:lnTo>
                  <a:pt x="9432" y="10"/>
                </a:lnTo>
                <a:lnTo>
                  <a:pt x="9480" y="17"/>
                </a:lnTo>
                <a:lnTo>
                  <a:pt x="9528" y="26"/>
                </a:lnTo>
                <a:lnTo>
                  <a:pt x="9574" y="37"/>
                </a:lnTo>
                <a:lnTo>
                  <a:pt x="9597" y="44"/>
                </a:lnTo>
                <a:lnTo>
                  <a:pt x="9618" y="51"/>
                </a:lnTo>
                <a:lnTo>
                  <a:pt x="9640" y="59"/>
                </a:lnTo>
                <a:lnTo>
                  <a:pt x="9661" y="67"/>
                </a:lnTo>
                <a:lnTo>
                  <a:pt x="9681" y="76"/>
                </a:lnTo>
                <a:lnTo>
                  <a:pt x="9702" y="85"/>
                </a:lnTo>
                <a:lnTo>
                  <a:pt x="9721" y="95"/>
                </a:lnTo>
                <a:lnTo>
                  <a:pt x="9741" y="107"/>
                </a:lnTo>
                <a:lnTo>
                  <a:pt x="9759" y="118"/>
                </a:lnTo>
                <a:lnTo>
                  <a:pt x="9777" y="131"/>
                </a:lnTo>
                <a:lnTo>
                  <a:pt x="9794" y="143"/>
                </a:lnTo>
                <a:lnTo>
                  <a:pt x="9810" y="157"/>
                </a:lnTo>
                <a:lnTo>
                  <a:pt x="9826" y="172"/>
                </a:lnTo>
                <a:lnTo>
                  <a:pt x="9841" y="187"/>
                </a:lnTo>
                <a:lnTo>
                  <a:pt x="9856" y="203"/>
                </a:lnTo>
                <a:lnTo>
                  <a:pt x="9870" y="219"/>
                </a:lnTo>
                <a:lnTo>
                  <a:pt x="9895" y="252"/>
                </a:lnTo>
                <a:lnTo>
                  <a:pt x="9919" y="286"/>
                </a:lnTo>
                <a:lnTo>
                  <a:pt x="9939" y="321"/>
                </a:lnTo>
                <a:lnTo>
                  <a:pt x="9959" y="358"/>
                </a:lnTo>
                <a:lnTo>
                  <a:pt x="9975" y="394"/>
                </a:lnTo>
                <a:lnTo>
                  <a:pt x="9989" y="432"/>
                </a:lnTo>
                <a:lnTo>
                  <a:pt x="10002" y="471"/>
                </a:lnTo>
                <a:lnTo>
                  <a:pt x="10012" y="510"/>
                </a:lnTo>
                <a:lnTo>
                  <a:pt x="10021" y="550"/>
                </a:lnTo>
                <a:lnTo>
                  <a:pt x="10028" y="590"/>
                </a:lnTo>
                <a:lnTo>
                  <a:pt x="10034" y="630"/>
                </a:lnTo>
                <a:lnTo>
                  <a:pt x="10037" y="670"/>
                </a:lnTo>
                <a:lnTo>
                  <a:pt x="10040" y="709"/>
                </a:lnTo>
                <a:lnTo>
                  <a:pt x="10040" y="749"/>
                </a:lnTo>
                <a:lnTo>
                  <a:pt x="10038" y="791"/>
                </a:lnTo>
                <a:lnTo>
                  <a:pt x="10036" y="829"/>
                </a:lnTo>
                <a:lnTo>
                  <a:pt x="10033" y="869"/>
                </a:lnTo>
                <a:lnTo>
                  <a:pt x="10028" y="908"/>
                </a:lnTo>
                <a:lnTo>
                  <a:pt x="10023" y="947"/>
                </a:lnTo>
                <a:lnTo>
                  <a:pt x="10016" y="985"/>
                </a:lnTo>
                <a:lnTo>
                  <a:pt x="10008" y="1021"/>
                </a:lnTo>
                <a:lnTo>
                  <a:pt x="9999" y="1057"/>
                </a:lnTo>
                <a:lnTo>
                  <a:pt x="9989" y="1092"/>
                </a:lnTo>
                <a:lnTo>
                  <a:pt x="9978" y="1126"/>
                </a:lnTo>
                <a:lnTo>
                  <a:pt x="9968" y="1158"/>
                </a:lnTo>
                <a:lnTo>
                  <a:pt x="9955" y="1190"/>
                </a:lnTo>
                <a:lnTo>
                  <a:pt x="9944" y="1220"/>
                </a:lnTo>
                <a:lnTo>
                  <a:pt x="9930" y="1248"/>
                </a:lnTo>
                <a:lnTo>
                  <a:pt x="9918" y="1276"/>
                </a:lnTo>
                <a:lnTo>
                  <a:pt x="9904" y="1301"/>
                </a:lnTo>
                <a:lnTo>
                  <a:pt x="9890" y="1324"/>
                </a:lnTo>
                <a:lnTo>
                  <a:pt x="9875" y="1346"/>
                </a:lnTo>
                <a:lnTo>
                  <a:pt x="9858" y="1370"/>
                </a:lnTo>
                <a:lnTo>
                  <a:pt x="9840" y="1394"/>
                </a:lnTo>
                <a:lnTo>
                  <a:pt x="9820" y="1418"/>
                </a:lnTo>
                <a:lnTo>
                  <a:pt x="9799" y="1443"/>
                </a:lnTo>
                <a:lnTo>
                  <a:pt x="9776" y="1469"/>
                </a:lnTo>
                <a:lnTo>
                  <a:pt x="9727" y="1519"/>
                </a:lnTo>
                <a:lnTo>
                  <a:pt x="9674" y="1569"/>
                </a:lnTo>
                <a:lnTo>
                  <a:pt x="9620" y="1618"/>
                </a:lnTo>
                <a:lnTo>
                  <a:pt x="9565" y="1666"/>
                </a:lnTo>
                <a:lnTo>
                  <a:pt x="9510" y="1712"/>
                </a:lnTo>
                <a:lnTo>
                  <a:pt x="9456" y="1755"/>
                </a:lnTo>
                <a:lnTo>
                  <a:pt x="9406" y="1795"/>
                </a:lnTo>
                <a:lnTo>
                  <a:pt x="9320" y="1861"/>
                </a:lnTo>
                <a:lnTo>
                  <a:pt x="9261" y="1905"/>
                </a:lnTo>
                <a:lnTo>
                  <a:pt x="9239" y="1921"/>
                </a:lnTo>
                <a:lnTo>
                  <a:pt x="10536" y="1865"/>
                </a:lnTo>
                <a:lnTo>
                  <a:pt x="10548" y="1859"/>
                </a:lnTo>
                <a:lnTo>
                  <a:pt x="10578" y="1843"/>
                </a:lnTo>
                <a:lnTo>
                  <a:pt x="10626" y="1819"/>
                </a:lnTo>
                <a:lnTo>
                  <a:pt x="10656" y="1806"/>
                </a:lnTo>
                <a:lnTo>
                  <a:pt x="10688" y="1793"/>
                </a:lnTo>
                <a:lnTo>
                  <a:pt x="10723" y="1779"/>
                </a:lnTo>
                <a:lnTo>
                  <a:pt x="10761" y="1765"/>
                </a:lnTo>
                <a:lnTo>
                  <a:pt x="10801" y="1753"/>
                </a:lnTo>
                <a:lnTo>
                  <a:pt x="10842" y="1740"/>
                </a:lnTo>
                <a:lnTo>
                  <a:pt x="10885" y="1730"/>
                </a:lnTo>
                <a:lnTo>
                  <a:pt x="10929" y="1721"/>
                </a:lnTo>
                <a:lnTo>
                  <a:pt x="10972" y="1715"/>
                </a:lnTo>
                <a:lnTo>
                  <a:pt x="10994" y="1713"/>
                </a:lnTo>
                <a:lnTo>
                  <a:pt x="11016" y="1712"/>
                </a:lnTo>
                <a:lnTo>
                  <a:pt x="11037" y="1711"/>
                </a:lnTo>
                <a:lnTo>
                  <a:pt x="11059" y="1711"/>
                </a:lnTo>
                <a:lnTo>
                  <a:pt x="11080" y="1712"/>
                </a:lnTo>
                <a:lnTo>
                  <a:pt x="11100" y="1714"/>
                </a:lnTo>
                <a:lnTo>
                  <a:pt x="11120" y="1716"/>
                </a:lnTo>
                <a:lnTo>
                  <a:pt x="11139" y="1720"/>
                </a:lnTo>
                <a:lnTo>
                  <a:pt x="11177" y="1728"/>
                </a:lnTo>
                <a:lnTo>
                  <a:pt x="11212" y="1737"/>
                </a:lnTo>
                <a:lnTo>
                  <a:pt x="11245" y="1748"/>
                </a:lnTo>
                <a:lnTo>
                  <a:pt x="11275" y="1761"/>
                </a:lnTo>
                <a:lnTo>
                  <a:pt x="11303" y="1774"/>
                </a:lnTo>
                <a:lnTo>
                  <a:pt x="11328" y="1787"/>
                </a:lnTo>
                <a:lnTo>
                  <a:pt x="11350" y="1801"/>
                </a:lnTo>
                <a:lnTo>
                  <a:pt x="11369" y="1812"/>
                </a:lnTo>
                <a:lnTo>
                  <a:pt x="11385" y="1824"/>
                </a:lnTo>
                <a:lnTo>
                  <a:pt x="11407" y="1841"/>
                </a:lnTo>
                <a:lnTo>
                  <a:pt x="11415" y="1846"/>
                </a:lnTo>
                <a:lnTo>
                  <a:pt x="11640" y="1833"/>
                </a:lnTo>
                <a:lnTo>
                  <a:pt x="11874" y="1817"/>
                </a:lnTo>
                <a:lnTo>
                  <a:pt x="12148" y="1798"/>
                </a:lnTo>
                <a:lnTo>
                  <a:pt x="12430" y="1778"/>
                </a:lnTo>
                <a:lnTo>
                  <a:pt x="12689" y="1759"/>
                </a:lnTo>
                <a:lnTo>
                  <a:pt x="12800" y="1748"/>
                </a:lnTo>
                <a:lnTo>
                  <a:pt x="12895" y="1739"/>
                </a:lnTo>
                <a:lnTo>
                  <a:pt x="12966" y="1731"/>
                </a:lnTo>
                <a:lnTo>
                  <a:pt x="12994" y="1727"/>
                </a:lnTo>
                <a:lnTo>
                  <a:pt x="13014" y="1723"/>
                </a:lnTo>
                <a:lnTo>
                  <a:pt x="13161" y="1695"/>
                </a:lnTo>
                <a:lnTo>
                  <a:pt x="13438" y="1643"/>
                </a:lnTo>
                <a:lnTo>
                  <a:pt x="13801" y="1577"/>
                </a:lnTo>
                <a:lnTo>
                  <a:pt x="14204" y="1505"/>
                </a:lnTo>
                <a:lnTo>
                  <a:pt x="14406" y="1470"/>
                </a:lnTo>
                <a:lnTo>
                  <a:pt x="14602" y="1437"/>
                </a:lnTo>
                <a:lnTo>
                  <a:pt x="14785" y="1407"/>
                </a:lnTo>
                <a:lnTo>
                  <a:pt x="14950" y="1381"/>
                </a:lnTo>
                <a:lnTo>
                  <a:pt x="15093" y="1360"/>
                </a:lnTo>
                <a:lnTo>
                  <a:pt x="15152" y="1352"/>
                </a:lnTo>
                <a:lnTo>
                  <a:pt x="15205" y="1346"/>
                </a:lnTo>
                <a:lnTo>
                  <a:pt x="15248" y="1342"/>
                </a:lnTo>
                <a:lnTo>
                  <a:pt x="15283" y="1340"/>
                </a:lnTo>
                <a:lnTo>
                  <a:pt x="15307" y="1340"/>
                </a:lnTo>
                <a:lnTo>
                  <a:pt x="15315" y="1341"/>
                </a:lnTo>
                <a:lnTo>
                  <a:pt x="15320" y="1342"/>
                </a:lnTo>
                <a:lnTo>
                  <a:pt x="15334" y="1350"/>
                </a:lnTo>
                <a:lnTo>
                  <a:pt x="15345" y="1359"/>
                </a:lnTo>
                <a:lnTo>
                  <a:pt x="15356" y="1368"/>
                </a:lnTo>
                <a:lnTo>
                  <a:pt x="15364" y="1380"/>
                </a:lnTo>
                <a:lnTo>
                  <a:pt x="15370" y="1391"/>
                </a:lnTo>
                <a:lnTo>
                  <a:pt x="15375" y="1402"/>
                </a:lnTo>
                <a:lnTo>
                  <a:pt x="15378" y="1414"/>
                </a:lnTo>
                <a:lnTo>
                  <a:pt x="15381" y="1425"/>
                </a:lnTo>
                <a:lnTo>
                  <a:pt x="15381" y="1437"/>
                </a:lnTo>
                <a:lnTo>
                  <a:pt x="15381" y="1448"/>
                </a:lnTo>
                <a:lnTo>
                  <a:pt x="15380" y="1458"/>
                </a:lnTo>
                <a:lnTo>
                  <a:pt x="15377" y="1467"/>
                </a:lnTo>
                <a:lnTo>
                  <a:pt x="15375" y="1475"/>
                </a:lnTo>
                <a:lnTo>
                  <a:pt x="15370" y="1481"/>
                </a:lnTo>
                <a:lnTo>
                  <a:pt x="15367" y="1487"/>
                </a:lnTo>
                <a:lnTo>
                  <a:pt x="15362" y="1490"/>
                </a:lnTo>
                <a:lnTo>
                  <a:pt x="15332" y="1498"/>
                </a:lnTo>
                <a:lnTo>
                  <a:pt x="15253" y="1519"/>
                </a:lnTo>
                <a:lnTo>
                  <a:pt x="14979" y="1588"/>
                </a:lnTo>
                <a:lnTo>
                  <a:pt x="14158" y="1793"/>
                </a:lnTo>
                <a:lnTo>
                  <a:pt x="12971" y="2086"/>
                </a:lnTo>
                <a:lnTo>
                  <a:pt x="12615" y="2148"/>
                </a:lnTo>
                <a:lnTo>
                  <a:pt x="12605" y="2181"/>
                </a:lnTo>
                <a:lnTo>
                  <a:pt x="12594" y="2216"/>
                </a:lnTo>
                <a:lnTo>
                  <a:pt x="12579" y="2255"/>
                </a:lnTo>
                <a:lnTo>
                  <a:pt x="12570" y="2276"/>
                </a:lnTo>
                <a:lnTo>
                  <a:pt x="12561" y="2295"/>
                </a:lnTo>
                <a:lnTo>
                  <a:pt x="12552" y="2313"/>
                </a:lnTo>
                <a:lnTo>
                  <a:pt x="12542" y="2329"/>
                </a:lnTo>
                <a:lnTo>
                  <a:pt x="12532" y="2343"/>
                </a:lnTo>
                <a:lnTo>
                  <a:pt x="12526" y="2349"/>
                </a:lnTo>
                <a:lnTo>
                  <a:pt x="12520" y="2353"/>
                </a:lnTo>
                <a:lnTo>
                  <a:pt x="12514" y="2358"/>
                </a:lnTo>
                <a:lnTo>
                  <a:pt x="12509" y="2360"/>
                </a:lnTo>
                <a:lnTo>
                  <a:pt x="12503" y="2362"/>
                </a:lnTo>
                <a:lnTo>
                  <a:pt x="12497" y="2362"/>
                </a:lnTo>
                <a:lnTo>
                  <a:pt x="12492" y="2362"/>
                </a:lnTo>
                <a:lnTo>
                  <a:pt x="12486" y="2361"/>
                </a:lnTo>
                <a:lnTo>
                  <a:pt x="12480" y="2359"/>
                </a:lnTo>
                <a:lnTo>
                  <a:pt x="12474" y="2355"/>
                </a:lnTo>
                <a:lnTo>
                  <a:pt x="12464" y="2348"/>
                </a:lnTo>
                <a:lnTo>
                  <a:pt x="12454" y="2337"/>
                </a:lnTo>
                <a:lnTo>
                  <a:pt x="12445" y="2326"/>
                </a:lnTo>
                <a:lnTo>
                  <a:pt x="12436" y="2312"/>
                </a:lnTo>
                <a:lnTo>
                  <a:pt x="12427" y="2298"/>
                </a:lnTo>
                <a:lnTo>
                  <a:pt x="12420" y="2284"/>
                </a:lnTo>
                <a:lnTo>
                  <a:pt x="12406" y="2254"/>
                </a:lnTo>
                <a:lnTo>
                  <a:pt x="12396" y="2229"/>
                </a:lnTo>
                <a:lnTo>
                  <a:pt x="12387" y="2204"/>
                </a:lnTo>
                <a:lnTo>
                  <a:pt x="11551" y="2357"/>
                </a:lnTo>
                <a:lnTo>
                  <a:pt x="11551" y="2365"/>
                </a:lnTo>
                <a:lnTo>
                  <a:pt x="11549" y="2389"/>
                </a:lnTo>
                <a:lnTo>
                  <a:pt x="11545" y="2424"/>
                </a:lnTo>
                <a:lnTo>
                  <a:pt x="11542" y="2445"/>
                </a:lnTo>
                <a:lnTo>
                  <a:pt x="11537" y="2468"/>
                </a:lnTo>
                <a:lnTo>
                  <a:pt x="11532" y="2492"/>
                </a:lnTo>
                <a:lnTo>
                  <a:pt x="11525" y="2519"/>
                </a:lnTo>
                <a:lnTo>
                  <a:pt x="11517" y="2545"/>
                </a:lnTo>
                <a:lnTo>
                  <a:pt x="11506" y="2572"/>
                </a:lnTo>
                <a:lnTo>
                  <a:pt x="11495" y="2599"/>
                </a:lnTo>
                <a:lnTo>
                  <a:pt x="11480" y="2626"/>
                </a:lnTo>
                <a:lnTo>
                  <a:pt x="11464" y="2651"/>
                </a:lnTo>
                <a:lnTo>
                  <a:pt x="11446" y="2676"/>
                </a:lnTo>
                <a:lnTo>
                  <a:pt x="11424" y="2703"/>
                </a:lnTo>
                <a:lnTo>
                  <a:pt x="11397" y="2733"/>
                </a:lnTo>
                <a:lnTo>
                  <a:pt x="11366" y="2766"/>
                </a:lnTo>
                <a:lnTo>
                  <a:pt x="11332" y="2802"/>
                </a:lnTo>
                <a:lnTo>
                  <a:pt x="11293" y="2837"/>
                </a:lnTo>
                <a:lnTo>
                  <a:pt x="11251" y="2875"/>
                </a:lnTo>
                <a:lnTo>
                  <a:pt x="11206" y="2910"/>
                </a:lnTo>
                <a:lnTo>
                  <a:pt x="11183" y="2929"/>
                </a:lnTo>
                <a:lnTo>
                  <a:pt x="11159" y="2946"/>
                </a:lnTo>
                <a:lnTo>
                  <a:pt x="11134" y="2963"/>
                </a:lnTo>
                <a:lnTo>
                  <a:pt x="11109" y="2979"/>
                </a:lnTo>
                <a:lnTo>
                  <a:pt x="11084" y="2994"/>
                </a:lnTo>
                <a:lnTo>
                  <a:pt x="11058" y="3008"/>
                </a:lnTo>
                <a:lnTo>
                  <a:pt x="11032" y="3022"/>
                </a:lnTo>
                <a:lnTo>
                  <a:pt x="11005" y="3034"/>
                </a:lnTo>
                <a:lnTo>
                  <a:pt x="10979" y="3045"/>
                </a:lnTo>
                <a:lnTo>
                  <a:pt x="10952" y="3055"/>
                </a:lnTo>
                <a:lnTo>
                  <a:pt x="10924" y="3063"/>
                </a:lnTo>
                <a:lnTo>
                  <a:pt x="10897" y="3071"/>
                </a:lnTo>
                <a:lnTo>
                  <a:pt x="10870" y="3076"/>
                </a:lnTo>
                <a:lnTo>
                  <a:pt x="10842" y="3080"/>
                </a:lnTo>
                <a:lnTo>
                  <a:pt x="10815" y="3081"/>
                </a:lnTo>
                <a:lnTo>
                  <a:pt x="10787" y="3081"/>
                </a:lnTo>
                <a:lnTo>
                  <a:pt x="10760" y="3080"/>
                </a:lnTo>
                <a:lnTo>
                  <a:pt x="10734" y="3076"/>
                </a:lnTo>
                <a:lnTo>
                  <a:pt x="10681" y="3065"/>
                </a:lnTo>
                <a:lnTo>
                  <a:pt x="10636" y="3056"/>
                </a:lnTo>
                <a:lnTo>
                  <a:pt x="10593" y="3046"/>
                </a:lnTo>
                <a:lnTo>
                  <a:pt x="10556" y="3037"/>
                </a:lnTo>
                <a:lnTo>
                  <a:pt x="10522" y="3027"/>
                </a:lnTo>
                <a:lnTo>
                  <a:pt x="10493" y="3016"/>
                </a:lnTo>
                <a:lnTo>
                  <a:pt x="10467" y="3005"/>
                </a:lnTo>
                <a:lnTo>
                  <a:pt x="10443" y="2994"/>
                </a:lnTo>
                <a:lnTo>
                  <a:pt x="10422" y="2982"/>
                </a:lnTo>
                <a:lnTo>
                  <a:pt x="10403" y="2968"/>
                </a:lnTo>
                <a:lnTo>
                  <a:pt x="10386" y="2955"/>
                </a:lnTo>
                <a:lnTo>
                  <a:pt x="10371" y="2939"/>
                </a:lnTo>
                <a:lnTo>
                  <a:pt x="10356" y="2922"/>
                </a:lnTo>
                <a:lnTo>
                  <a:pt x="10342" y="2903"/>
                </a:lnTo>
                <a:lnTo>
                  <a:pt x="10328" y="2883"/>
                </a:lnTo>
                <a:lnTo>
                  <a:pt x="10314" y="2861"/>
                </a:lnTo>
                <a:lnTo>
                  <a:pt x="10301" y="2838"/>
                </a:lnTo>
                <a:lnTo>
                  <a:pt x="10290" y="2816"/>
                </a:lnTo>
                <a:lnTo>
                  <a:pt x="10279" y="2795"/>
                </a:lnTo>
                <a:lnTo>
                  <a:pt x="10270" y="2773"/>
                </a:lnTo>
                <a:lnTo>
                  <a:pt x="10255" y="2736"/>
                </a:lnTo>
                <a:lnTo>
                  <a:pt x="10244" y="2701"/>
                </a:lnTo>
                <a:lnTo>
                  <a:pt x="10236" y="2673"/>
                </a:lnTo>
                <a:lnTo>
                  <a:pt x="10231" y="2652"/>
                </a:lnTo>
                <a:lnTo>
                  <a:pt x="10228" y="2634"/>
                </a:lnTo>
                <a:lnTo>
                  <a:pt x="9939" y="2683"/>
                </a:lnTo>
                <a:lnTo>
                  <a:pt x="9932" y="2698"/>
                </a:lnTo>
                <a:lnTo>
                  <a:pt x="9912" y="2739"/>
                </a:lnTo>
                <a:lnTo>
                  <a:pt x="9882" y="2798"/>
                </a:lnTo>
                <a:lnTo>
                  <a:pt x="9865" y="2831"/>
                </a:lnTo>
                <a:lnTo>
                  <a:pt x="9846" y="2866"/>
                </a:lnTo>
                <a:lnTo>
                  <a:pt x="9825" y="2900"/>
                </a:lnTo>
                <a:lnTo>
                  <a:pt x="9803" y="2934"/>
                </a:lnTo>
                <a:lnTo>
                  <a:pt x="9783" y="2965"/>
                </a:lnTo>
                <a:lnTo>
                  <a:pt x="9761" y="2994"/>
                </a:lnTo>
                <a:lnTo>
                  <a:pt x="9739" y="3019"/>
                </a:lnTo>
                <a:lnTo>
                  <a:pt x="9729" y="3029"/>
                </a:lnTo>
                <a:lnTo>
                  <a:pt x="9719" y="3038"/>
                </a:lnTo>
                <a:lnTo>
                  <a:pt x="9710" y="3046"/>
                </a:lnTo>
                <a:lnTo>
                  <a:pt x="9699" y="3052"/>
                </a:lnTo>
                <a:lnTo>
                  <a:pt x="9690" y="3055"/>
                </a:lnTo>
                <a:lnTo>
                  <a:pt x="9681" y="3057"/>
                </a:lnTo>
                <a:lnTo>
                  <a:pt x="9673" y="3059"/>
                </a:lnTo>
                <a:lnTo>
                  <a:pt x="9665" y="3057"/>
                </a:lnTo>
                <a:lnTo>
                  <a:pt x="9657" y="3055"/>
                </a:lnTo>
                <a:lnTo>
                  <a:pt x="9649" y="3052"/>
                </a:lnTo>
                <a:lnTo>
                  <a:pt x="9642" y="3046"/>
                </a:lnTo>
                <a:lnTo>
                  <a:pt x="9634" y="3040"/>
                </a:lnTo>
                <a:lnTo>
                  <a:pt x="9629" y="3035"/>
                </a:lnTo>
                <a:lnTo>
                  <a:pt x="9622" y="3027"/>
                </a:lnTo>
                <a:lnTo>
                  <a:pt x="9609" y="3010"/>
                </a:lnTo>
                <a:lnTo>
                  <a:pt x="9599" y="2989"/>
                </a:lnTo>
                <a:lnTo>
                  <a:pt x="9589" y="2968"/>
                </a:lnTo>
                <a:lnTo>
                  <a:pt x="9580" y="2946"/>
                </a:lnTo>
                <a:lnTo>
                  <a:pt x="9572" y="2923"/>
                </a:lnTo>
                <a:lnTo>
                  <a:pt x="9565" y="2901"/>
                </a:lnTo>
                <a:lnTo>
                  <a:pt x="9556" y="2862"/>
                </a:lnTo>
                <a:lnTo>
                  <a:pt x="9549" y="2835"/>
                </a:lnTo>
                <a:lnTo>
                  <a:pt x="9547" y="2825"/>
                </a:lnTo>
                <a:lnTo>
                  <a:pt x="9196" y="2916"/>
                </a:lnTo>
                <a:lnTo>
                  <a:pt x="9194" y="2972"/>
                </a:lnTo>
                <a:lnTo>
                  <a:pt x="9190" y="3029"/>
                </a:lnTo>
                <a:lnTo>
                  <a:pt x="9185" y="3096"/>
                </a:lnTo>
                <a:lnTo>
                  <a:pt x="9179" y="3165"/>
                </a:lnTo>
                <a:lnTo>
                  <a:pt x="9174" y="3198"/>
                </a:lnTo>
                <a:lnTo>
                  <a:pt x="9170" y="3228"/>
                </a:lnTo>
                <a:lnTo>
                  <a:pt x="9165" y="3254"/>
                </a:lnTo>
                <a:lnTo>
                  <a:pt x="9160" y="3277"/>
                </a:lnTo>
                <a:lnTo>
                  <a:pt x="9154" y="3293"/>
                </a:lnTo>
                <a:lnTo>
                  <a:pt x="9150" y="3299"/>
                </a:lnTo>
                <a:lnTo>
                  <a:pt x="9147" y="3304"/>
                </a:lnTo>
                <a:lnTo>
                  <a:pt x="9120" y="3329"/>
                </a:lnTo>
                <a:lnTo>
                  <a:pt x="9097" y="3351"/>
                </a:lnTo>
                <a:lnTo>
                  <a:pt x="9074" y="3370"/>
                </a:lnTo>
                <a:lnTo>
                  <a:pt x="9078" y="3385"/>
                </a:lnTo>
                <a:lnTo>
                  <a:pt x="9090" y="3422"/>
                </a:lnTo>
                <a:lnTo>
                  <a:pt x="9105" y="3470"/>
                </a:lnTo>
                <a:lnTo>
                  <a:pt x="9110" y="3495"/>
                </a:lnTo>
                <a:lnTo>
                  <a:pt x="9116" y="3519"/>
                </a:lnTo>
                <a:lnTo>
                  <a:pt x="9125" y="3567"/>
                </a:lnTo>
                <a:lnTo>
                  <a:pt x="9133" y="3612"/>
                </a:lnTo>
                <a:lnTo>
                  <a:pt x="9141" y="3660"/>
                </a:lnTo>
                <a:lnTo>
                  <a:pt x="9142" y="3652"/>
                </a:lnTo>
                <a:lnTo>
                  <a:pt x="9149" y="3631"/>
                </a:lnTo>
                <a:lnTo>
                  <a:pt x="9154" y="3617"/>
                </a:lnTo>
                <a:lnTo>
                  <a:pt x="9160" y="3602"/>
                </a:lnTo>
                <a:lnTo>
                  <a:pt x="9168" y="3585"/>
                </a:lnTo>
                <a:lnTo>
                  <a:pt x="9177" y="3569"/>
                </a:lnTo>
                <a:lnTo>
                  <a:pt x="9188" y="3553"/>
                </a:lnTo>
                <a:lnTo>
                  <a:pt x="9201" y="3538"/>
                </a:lnTo>
                <a:lnTo>
                  <a:pt x="9207" y="3531"/>
                </a:lnTo>
                <a:lnTo>
                  <a:pt x="9215" y="3525"/>
                </a:lnTo>
                <a:lnTo>
                  <a:pt x="9223" y="3520"/>
                </a:lnTo>
                <a:lnTo>
                  <a:pt x="9231" y="3514"/>
                </a:lnTo>
                <a:lnTo>
                  <a:pt x="9241" y="3511"/>
                </a:lnTo>
                <a:lnTo>
                  <a:pt x="9250" y="3507"/>
                </a:lnTo>
                <a:lnTo>
                  <a:pt x="9260" y="3504"/>
                </a:lnTo>
                <a:lnTo>
                  <a:pt x="9270" y="3503"/>
                </a:lnTo>
                <a:lnTo>
                  <a:pt x="9282" y="3502"/>
                </a:lnTo>
                <a:lnTo>
                  <a:pt x="9294" y="3502"/>
                </a:lnTo>
                <a:lnTo>
                  <a:pt x="9306" y="3504"/>
                </a:lnTo>
                <a:lnTo>
                  <a:pt x="9319" y="3506"/>
                </a:lnTo>
                <a:lnTo>
                  <a:pt x="9332" y="3511"/>
                </a:lnTo>
                <a:lnTo>
                  <a:pt x="9343" y="3516"/>
                </a:lnTo>
                <a:lnTo>
                  <a:pt x="9354" y="3524"/>
                </a:lnTo>
                <a:lnTo>
                  <a:pt x="9364" y="3533"/>
                </a:lnTo>
                <a:lnTo>
                  <a:pt x="9372" y="3545"/>
                </a:lnTo>
                <a:lnTo>
                  <a:pt x="9379" y="3557"/>
                </a:lnTo>
                <a:lnTo>
                  <a:pt x="9386" y="3570"/>
                </a:lnTo>
                <a:lnTo>
                  <a:pt x="9391" y="3585"/>
                </a:lnTo>
                <a:lnTo>
                  <a:pt x="9396" y="3601"/>
                </a:lnTo>
                <a:lnTo>
                  <a:pt x="9399" y="3618"/>
                </a:lnTo>
                <a:lnTo>
                  <a:pt x="9402" y="3636"/>
                </a:lnTo>
                <a:lnTo>
                  <a:pt x="9404" y="3654"/>
                </a:lnTo>
                <a:lnTo>
                  <a:pt x="9404" y="3674"/>
                </a:lnTo>
                <a:lnTo>
                  <a:pt x="9405" y="3694"/>
                </a:lnTo>
                <a:lnTo>
                  <a:pt x="9404" y="3715"/>
                </a:lnTo>
                <a:lnTo>
                  <a:pt x="9403" y="3737"/>
                </a:lnTo>
                <a:lnTo>
                  <a:pt x="9398" y="3781"/>
                </a:lnTo>
                <a:lnTo>
                  <a:pt x="9390" y="3826"/>
                </a:lnTo>
                <a:lnTo>
                  <a:pt x="9380" y="3871"/>
                </a:lnTo>
                <a:lnTo>
                  <a:pt x="9368" y="3916"/>
                </a:lnTo>
                <a:lnTo>
                  <a:pt x="9354" y="3960"/>
                </a:lnTo>
                <a:lnTo>
                  <a:pt x="9338" y="4001"/>
                </a:lnTo>
                <a:lnTo>
                  <a:pt x="9319" y="4041"/>
                </a:lnTo>
                <a:lnTo>
                  <a:pt x="9310" y="4060"/>
                </a:lnTo>
                <a:lnTo>
                  <a:pt x="9301" y="4078"/>
                </a:lnTo>
                <a:lnTo>
                  <a:pt x="9291" y="4094"/>
                </a:lnTo>
                <a:lnTo>
                  <a:pt x="9281" y="4110"/>
                </a:lnTo>
                <a:lnTo>
                  <a:pt x="9270" y="4122"/>
                </a:lnTo>
                <a:lnTo>
                  <a:pt x="9260" y="4135"/>
                </a:lnTo>
                <a:lnTo>
                  <a:pt x="9250" y="4146"/>
                </a:lnTo>
                <a:lnTo>
                  <a:pt x="9239" y="4156"/>
                </a:lnTo>
                <a:lnTo>
                  <a:pt x="9229" y="4165"/>
                </a:lnTo>
                <a:lnTo>
                  <a:pt x="9219" y="4172"/>
                </a:lnTo>
                <a:lnTo>
                  <a:pt x="9209" y="4177"/>
                </a:lnTo>
                <a:lnTo>
                  <a:pt x="9198" y="4183"/>
                </a:lnTo>
                <a:lnTo>
                  <a:pt x="9188" y="4188"/>
                </a:lnTo>
                <a:lnTo>
                  <a:pt x="9178" y="4190"/>
                </a:lnTo>
                <a:lnTo>
                  <a:pt x="9168" y="4193"/>
                </a:lnTo>
                <a:lnTo>
                  <a:pt x="9158" y="4194"/>
                </a:lnTo>
                <a:lnTo>
                  <a:pt x="9148" y="4196"/>
                </a:lnTo>
                <a:lnTo>
                  <a:pt x="9139" y="4196"/>
                </a:lnTo>
                <a:lnTo>
                  <a:pt x="9122" y="4194"/>
                </a:lnTo>
                <a:lnTo>
                  <a:pt x="9105" y="4191"/>
                </a:lnTo>
                <a:lnTo>
                  <a:pt x="9090" y="4185"/>
                </a:lnTo>
                <a:lnTo>
                  <a:pt x="9076" y="4180"/>
                </a:lnTo>
                <a:lnTo>
                  <a:pt x="9065" y="4172"/>
                </a:lnTo>
                <a:lnTo>
                  <a:pt x="9055" y="4165"/>
                </a:lnTo>
                <a:lnTo>
                  <a:pt x="9048" y="4158"/>
                </a:lnTo>
                <a:lnTo>
                  <a:pt x="9043" y="4152"/>
                </a:lnTo>
                <a:lnTo>
                  <a:pt x="9026" y="4121"/>
                </a:lnTo>
                <a:lnTo>
                  <a:pt x="9008" y="4085"/>
                </a:lnTo>
                <a:lnTo>
                  <a:pt x="8987" y="4041"/>
                </a:lnTo>
                <a:lnTo>
                  <a:pt x="8981" y="4051"/>
                </a:lnTo>
                <a:lnTo>
                  <a:pt x="8964" y="4075"/>
                </a:lnTo>
                <a:lnTo>
                  <a:pt x="8953" y="4089"/>
                </a:lnTo>
                <a:lnTo>
                  <a:pt x="8939" y="4107"/>
                </a:lnTo>
                <a:lnTo>
                  <a:pt x="8923" y="4124"/>
                </a:lnTo>
                <a:lnTo>
                  <a:pt x="8905" y="4141"/>
                </a:lnTo>
                <a:lnTo>
                  <a:pt x="8886" y="4158"/>
                </a:lnTo>
                <a:lnTo>
                  <a:pt x="8864" y="4174"/>
                </a:lnTo>
                <a:lnTo>
                  <a:pt x="8854" y="4181"/>
                </a:lnTo>
                <a:lnTo>
                  <a:pt x="8842" y="4186"/>
                </a:lnTo>
                <a:lnTo>
                  <a:pt x="8831" y="4192"/>
                </a:lnTo>
                <a:lnTo>
                  <a:pt x="8818" y="4197"/>
                </a:lnTo>
                <a:lnTo>
                  <a:pt x="8807" y="4201"/>
                </a:lnTo>
                <a:lnTo>
                  <a:pt x="8794" y="4204"/>
                </a:lnTo>
                <a:lnTo>
                  <a:pt x="8782" y="4206"/>
                </a:lnTo>
                <a:lnTo>
                  <a:pt x="8769" y="4206"/>
                </a:lnTo>
                <a:lnTo>
                  <a:pt x="8757" y="4206"/>
                </a:lnTo>
                <a:lnTo>
                  <a:pt x="8743" y="4204"/>
                </a:lnTo>
                <a:lnTo>
                  <a:pt x="8730" y="4200"/>
                </a:lnTo>
                <a:lnTo>
                  <a:pt x="8717" y="4194"/>
                </a:lnTo>
                <a:lnTo>
                  <a:pt x="8704" y="4189"/>
                </a:lnTo>
                <a:lnTo>
                  <a:pt x="8693" y="4182"/>
                </a:lnTo>
                <a:lnTo>
                  <a:pt x="8682" y="4173"/>
                </a:lnTo>
                <a:lnTo>
                  <a:pt x="8672" y="4164"/>
                </a:lnTo>
                <a:lnTo>
                  <a:pt x="8664" y="4153"/>
                </a:lnTo>
                <a:lnTo>
                  <a:pt x="8657" y="4143"/>
                </a:lnTo>
                <a:lnTo>
                  <a:pt x="8650" y="4130"/>
                </a:lnTo>
                <a:lnTo>
                  <a:pt x="8645" y="4118"/>
                </a:lnTo>
                <a:lnTo>
                  <a:pt x="8640" y="4105"/>
                </a:lnTo>
                <a:lnTo>
                  <a:pt x="8637" y="4091"/>
                </a:lnTo>
                <a:lnTo>
                  <a:pt x="8634" y="4077"/>
                </a:lnTo>
                <a:lnTo>
                  <a:pt x="8633" y="4061"/>
                </a:lnTo>
                <a:lnTo>
                  <a:pt x="8632" y="4046"/>
                </a:lnTo>
                <a:lnTo>
                  <a:pt x="8632" y="4030"/>
                </a:lnTo>
                <a:lnTo>
                  <a:pt x="8632" y="4013"/>
                </a:lnTo>
                <a:lnTo>
                  <a:pt x="8634" y="3996"/>
                </a:lnTo>
                <a:lnTo>
                  <a:pt x="8639" y="3962"/>
                </a:lnTo>
                <a:lnTo>
                  <a:pt x="8647" y="3925"/>
                </a:lnTo>
                <a:lnTo>
                  <a:pt x="8657" y="3888"/>
                </a:lnTo>
                <a:lnTo>
                  <a:pt x="8671" y="3852"/>
                </a:lnTo>
                <a:lnTo>
                  <a:pt x="8686" y="3815"/>
                </a:lnTo>
                <a:lnTo>
                  <a:pt x="8703" y="3779"/>
                </a:lnTo>
                <a:lnTo>
                  <a:pt x="8721" y="3744"/>
                </a:lnTo>
                <a:lnTo>
                  <a:pt x="8741" y="3709"/>
                </a:lnTo>
                <a:lnTo>
                  <a:pt x="8761" y="3677"/>
                </a:lnTo>
                <a:lnTo>
                  <a:pt x="8781" y="3649"/>
                </a:lnTo>
                <a:lnTo>
                  <a:pt x="8799" y="3623"/>
                </a:lnTo>
                <a:lnTo>
                  <a:pt x="8817" y="3599"/>
                </a:lnTo>
                <a:lnTo>
                  <a:pt x="8848" y="3559"/>
                </a:lnTo>
                <a:lnTo>
                  <a:pt x="8875" y="3529"/>
                </a:lnTo>
                <a:lnTo>
                  <a:pt x="8897" y="3507"/>
                </a:lnTo>
                <a:lnTo>
                  <a:pt x="8912" y="3492"/>
                </a:lnTo>
                <a:lnTo>
                  <a:pt x="8926" y="3482"/>
                </a:lnTo>
                <a:lnTo>
                  <a:pt x="8913" y="3419"/>
                </a:lnTo>
                <a:lnTo>
                  <a:pt x="8834" y="3310"/>
                </a:lnTo>
                <a:lnTo>
                  <a:pt x="8569" y="3039"/>
                </a:lnTo>
                <a:lnTo>
                  <a:pt x="8083" y="3168"/>
                </a:lnTo>
                <a:lnTo>
                  <a:pt x="8050" y="3198"/>
                </a:lnTo>
                <a:lnTo>
                  <a:pt x="8013" y="3230"/>
                </a:lnTo>
                <a:lnTo>
                  <a:pt x="7970" y="3266"/>
                </a:lnTo>
                <a:lnTo>
                  <a:pt x="7924" y="3304"/>
                </a:lnTo>
                <a:lnTo>
                  <a:pt x="7879" y="3339"/>
                </a:lnTo>
                <a:lnTo>
                  <a:pt x="7857" y="3354"/>
                </a:lnTo>
                <a:lnTo>
                  <a:pt x="7838" y="3367"/>
                </a:lnTo>
                <a:lnTo>
                  <a:pt x="7821" y="3377"/>
                </a:lnTo>
                <a:lnTo>
                  <a:pt x="7807" y="3384"/>
                </a:lnTo>
                <a:lnTo>
                  <a:pt x="7798" y="3387"/>
                </a:lnTo>
                <a:lnTo>
                  <a:pt x="7797" y="3390"/>
                </a:lnTo>
                <a:lnTo>
                  <a:pt x="7797" y="3391"/>
                </a:lnTo>
                <a:lnTo>
                  <a:pt x="7798" y="3392"/>
                </a:lnTo>
                <a:lnTo>
                  <a:pt x="7801" y="3393"/>
                </a:lnTo>
                <a:lnTo>
                  <a:pt x="7811" y="3395"/>
                </a:lnTo>
                <a:lnTo>
                  <a:pt x="7845" y="3400"/>
                </a:lnTo>
                <a:lnTo>
                  <a:pt x="7889" y="3407"/>
                </a:lnTo>
                <a:lnTo>
                  <a:pt x="7913" y="3412"/>
                </a:lnTo>
                <a:lnTo>
                  <a:pt x="7938" y="3418"/>
                </a:lnTo>
                <a:lnTo>
                  <a:pt x="7962" y="3426"/>
                </a:lnTo>
                <a:lnTo>
                  <a:pt x="7974" y="3431"/>
                </a:lnTo>
                <a:lnTo>
                  <a:pt x="7984" y="3436"/>
                </a:lnTo>
                <a:lnTo>
                  <a:pt x="7994" y="3442"/>
                </a:lnTo>
                <a:lnTo>
                  <a:pt x="8004" y="3448"/>
                </a:lnTo>
                <a:lnTo>
                  <a:pt x="8012" y="3455"/>
                </a:lnTo>
                <a:lnTo>
                  <a:pt x="8020" y="3463"/>
                </a:lnTo>
                <a:lnTo>
                  <a:pt x="8027" y="3471"/>
                </a:lnTo>
                <a:lnTo>
                  <a:pt x="8033" y="3480"/>
                </a:lnTo>
                <a:lnTo>
                  <a:pt x="8037" y="3490"/>
                </a:lnTo>
                <a:lnTo>
                  <a:pt x="8041" y="3500"/>
                </a:lnTo>
                <a:lnTo>
                  <a:pt x="8042" y="3511"/>
                </a:lnTo>
                <a:lnTo>
                  <a:pt x="8042" y="3521"/>
                </a:lnTo>
                <a:lnTo>
                  <a:pt x="8041" y="3531"/>
                </a:lnTo>
                <a:lnTo>
                  <a:pt x="8037" y="3540"/>
                </a:lnTo>
                <a:lnTo>
                  <a:pt x="8034" y="3548"/>
                </a:lnTo>
                <a:lnTo>
                  <a:pt x="8028" y="3556"/>
                </a:lnTo>
                <a:lnTo>
                  <a:pt x="8023" y="3564"/>
                </a:lnTo>
                <a:lnTo>
                  <a:pt x="8016" y="3571"/>
                </a:lnTo>
                <a:lnTo>
                  <a:pt x="8008" y="3578"/>
                </a:lnTo>
                <a:lnTo>
                  <a:pt x="7999" y="3584"/>
                </a:lnTo>
                <a:lnTo>
                  <a:pt x="7979" y="3595"/>
                </a:lnTo>
                <a:lnTo>
                  <a:pt x="7958" y="3604"/>
                </a:lnTo>
                <a:lnTo>
                  <a:pt x="7936" y="3612"/>
                </a:lnTo>
                <a:lnTo>
                  <a:pt x="7913" y="3619"/>
                </a:lnTo>
                <a:lnTo>
                  <a:pt x="7891" y="3624"/>
                </a:lnTo>
                <a:lnTo>
                  <a:pt x="7871" y="3628"/>
                </a:lnTo>
                <a:lnTo>
                  <a:pt x="7851" y="3632"/>
                </a:lnTo>
                <a:lnTo>
                  <a:pt x="7824" y="3635"/>
                </a:lnTo>
                <a:lnTo>
                  <a:pt x="7813" y="3636"/>
                </a:lnTo>
                <a:lnTo>
                  <a:pt x="7051" y="3654"/>
                </a:lnTo>
                <a:lnTo>
                  <a:pt x="6985" y="3701"/>
                </a:lnTo>
                <a:lnTo>
                  <a:pt x="6913" y="3750"/>
                </a:lnTo>
                <a:lnTo>
                  <a:pt x="6823" y="3810"/>
                </a:lnTo>
                <a:lnTo>
                  <a:pt x="6774" y="3842"/>
                </a:lnTo>
                <a:lnTo>
                  <a:pt x="6721" y="3874"/>
                </a:lnTo>
                <a:lnTo>
                  <a:pt x="6669" y="3906"/>
                </a:lnTo>
                <a:lnTo>
                  <a:pt x="6615" y="3936"/>
                </a:lnTo>
                <a:lnTo>
                  <a:pt x="6561" y="3966"/>
                </a:lnTo>
                <a:lnTo>
                  <a:pt x="6509" y="3992"/>
                </a:lnTo>
                <a:lnTo>
                  <a:pt x="6459" y="4016"/>
                </a:lnTo>
                <a:lnTo>
                  <a:pt x="6435" y="4027"/>
                </a:lnTo>
                <a:lnTo>
                  <a:pt x="6412" y="4036"/>
                </a:lnTo>
                <a:lnTo>
                  <a:pt x="6338" y="4062"/>
                </a:lnTo>
                <a:lnTo>
                  <a:pt x="6273" y="4084"/>
                </a:lnTo>
                <a:lnTo>
                  <a:pt x="6216" y="4102"/>
                </a:lnTo>
                <a:lnTo>
                  <a:pt x="6169" y="4114"/>
                </a:lnTo>
                <a:lnTo>
                  <a:pt x="6130" y="4125"/>
                </a:lnTo>
                <a:lnTo>
                  <a:pt x="6099" y="4132"/>
                </a:lnTo>
                <a:lnTo>
                  <a:pt x="6063" y="4138"/>
                </a:lnTo>
                <a:lnTo>
                  <a:pt x="6066" y="4169"/>
                </a:lnTo>
                <a:lnTo>
                  <a:pt x="6067" y="4202"/>
                </a:lnTo>
                <a:lnTo>
                  <a:pt x="6066" y="4231"/>
                </a:lnTo>
                <a:lnTo>
                  <a:pt x="6064" y="4259"/>
                </a:lnTo>
                <a:lnTo>
                  <a:pt x="6060" y="4287"/>
                </a:lnTo>
                <a:lnTo>
                  <a:pt x="6055" y="4313"/>
                </a:lnTo>
                <a:lnTo>
                  <a:pt x="6049" y="4337"/>
                </a:lnTo>
                <a:lnTo>
                  <a:pt x="6041" y="4361"/>
                </a:lnTo>
                <a:lnTo>
                  <a:pt x="6032" y="4383"/>
                </a:lnTo>
                <a:lnTo>
                  <a:pt x="6023" y="4403"/>
                </a:lnTo>
                <a:lnTo>
                  <a:pt x="6011" y="4422"/>
                </a:lnTo>
                <a:lnTo>
                  <a:pt x="6000" y="4438"/>
                </a:lnTo>
                <a:lnTo>
                  <a:pt x="5987" y="4452"/>
                </a:lnTo>
                <a:lnTo>
                  <a:pt x="5975" y="4464"/>
                </a:lnTo>
                <a:lnTo>
                  <a:pt x="5961" y="4473"/>
                </a:lnTo>
                <a:lnTo>
                  <a:pt x="5946" y="4481"/>
                </a:lnTo>
                <a:lnTo>
                  <a:pt x="5938" y="4483"/>
                </a:lnTo>
                <a:lnTo>
                  <a:pt x="5931" y="4484"/>
                </a:lnTo>
                <a:lnTo>
                  <a:pt x="5923" y="4485"/>
                </a:lnTo>
                <a:lnTo>
                  <a:pt x="5915" y="4487"/>
                </a:lnTo>
                <a:lnTo>
                  <a:pt x="5907" y="4485"/>
                </a:lnTo>
                <a:lnTo>
                  <a:pt x="5901" y="4484"/>
                </a:lnTo>
                <a:lnTo>
                  <a:pt x="5893" y="4483"/>
                </a:lnTo>
                <a:lnTo>
                  <a:pt x="5885" y="4481"/>
                </a:lnTo>
                <a:lnTo>
                  <a:pt x="5871" y="4473"/>
                </a:lnTo>
                <a:lnTo>
                  <a:pt x="5857" y="4464"/>
                </a:lnTo>
                <a:lnTo>
                  <a:pt x="5843" y="4452"/>
                </a:lnTo>
                <a:lnTo>
                  <a:pt x="5831" y="4438"/>
                </a:lnTo>
                <a:lnTo>
                  <a:pt x="5820" y="4422"/>
                </a:lnTo>
                <a:lnTo>
                  <a:pt x="5808" y="4403"/>
                </a:lnTo>
                <a:lnTo>
                  <a:pt x="5799" y="4383"/>
                </a:lnTo>
                <a:lnTo>
                  <a:pt x="5790" y="4361"/>
                </a:lnTo>
                <a:lnTo>
                  <a:pt x="5782" y="4338"/>
                </a:lnTo>
                <a:lnTo>
                  <a:pt x="5776" y="4313"/>
                </a:lnTo>
                <a:lnTo>
                  <a:pt x="5770" y="4287"/>
                </a:lnTo>
                <a:lnTo>
                  <a:pt x="5767" y="4261"/>
                </a:lnTo>
                <a:lnTo>
                  <a:pt x="5765" y="4232"/>
                </a:lnTo>
                <a:lnTo>
                  <a:pt x="5764" y="4204"/>
                </a:lnTo>
                <a:lnTo>
                  <a:pt x="5748" y="4229"/>
                </a:lnTo>
                <a:lnTo>
                  <a:pt x="5736" y="4245"/>
                </a:lnTo>
                <a:lnTo>
                  <a:pt x="5722" y="4262"/>
                </a:lnTo>
                <a:lnTo>
                  <a:pt x="5719" y="4286"/>
                </a:lnTo>
                <a:lnTo>
                  <a:pt x="5714" y="4309"/>
                </a:lnTo>
                <a:lnTo>
                  <a:pt x="5710" y="4330"/>
                </a:lnTo>
                <a:lnTo>
                  <a:pt x="5703" y="4351"/>
                </a:lnTo>
                <a:lnTo>
                  <a:pt x="5696" y="4370"/>
                </a:lnTo>
                <a:lnTo>
                  <a:pt x="5688" y="4390"/>
                </a:lnTo>
                <a:lnTo>
                  <a:pt x="5680" y="4407"/>
                </a:lnTo>
                <a:lnTo>
                  <a:pt x="5670" y="4422"/>
                </a:lnTo>
                <a:lnTo>
                  <a:pt x="5661" y="4436"/>
                </a:lnTo>
                <a:lnTo>
                  <a:pt x="5649" y="4449"/>
                </a:lnTo>
                <a:lnTo>
                  <a:pt x="5638" y="4460"/>
                </a:lnTo>
                <a:lnTo>
                  <a:pt x="5627" y="4469"/>
                </a:lnTo>
                <a:lnTo>
                  <a:pt x="5614" y="4476"/>
                </a:lnTo>
                <a:lnTo>
                  <a:pt x="5601" y="4482"/>
                </a:lnTo>
                <a:lnTo>
                  <a:pt x="5588" y="4485"/>
                </a:lnTo>
                <a:lnTo>
                  <a:pt x="5574" y="4487"/>
                </a:lnTo>
                <a:lnTo>
                  <a:pt x="5567" y="4485"/>
                </a:lnTo>
                <a:lnTo>
                  <a:pt x="5559" y="4484"/>
                </a:lnTo>
                <a:lnTo>
                  <a:pt x="5551" y="4483"/>
                </a:lnTo>
                <a:lnTo>
                  <a:pt x="5544" y="4481"/>
                </a:lnTo>
                <a:lnTo>
                  <a:pt x="5530" y="4473"/>
                </a:lnTo>
                <a:lnTo>
                  <a:pt x="5516" y="4464"/>
                </a:lnTo>
                <a:lnTo>
                  <a:pt x="5502" y="4452"/>
                </a:lnTo>
                <a:lnTo>
                  <a:pt x="5490" y="4438"/>
                </a:lnTo>
                <a:lnTo>
                  <a:pt x="5478" y="4422"/>
                </a:lnTo>
                <a:lnTo>
                  <a:pt x="5468" y="4403"/>
                </a:lnTo>
                <a:lnTo>
                  <a:pt x="5458" y="4383"/>
                </a:lnTo>
                <a:lnTo>
                  <a:pt x="5450" y="4361"/>
                </a:lnTo>
                <a:lnTo>
                  <a:pt x="5442" y="4337"/>
                </a:lnTo>
                <a:lnTo>
                  <a:pt x="5436" y="4313"/>
                </a:lnTo>
                <a:lnTo>
                  <a:pt x="5430" y="4287"/>
                </a:lnTo>
                <a:lnTo>
                  <a:pt x="5427" y="4259"/>
                </a:lnTo>
                <a:lnTo>
                  <a:pt x="5425" y="4231"/>
                </a:lnTo>
                <a:lnTo>
                  <a:pt x="5423" y="4202"/>
                </a:lnTo>
                <a:lnTo>
                  <a:pt x="5425" y="4173"/>
                </a:lnTo>
                <a:lnTo>
                  <a:pt x="5427" y="4145"/>
                </a:lnTo>
                <a:lnTo>
                  <a:pt x="5301" y="4141"/>
                </a:lnTo>
                <a:lnTo>
                  <a:pt x="5105" y="4133"/>
                </a:lnTo>
                <a:lnTo>
                  <a:pt x="5004" y="4128"/>
                </a:lnTo>
                <a:lnTo>
                  <a:pt x="4917" y="4124"/>
                </a:lnTo>
                <a:lnTo>
                  <a:pt x="4852" y="4119"/>
                </a:lnTo>
                <a:lnTo>
                  <a:pt x="4831" y="4117"/>
                </a:lnTo>
                <a:lnTo>
                  <a:pt x="4820" y="4116"/>
                </a:lnTo>
                <a:lnTo>
                  <a:pt x="4804" y="4109"/>
                </a:lnTo>
                <a:lnTo>
                  <a:pt x="4784" y="4097"/>
                </a:lnTo>
                <a:lnTo>
                  <a:pt x="4774" y="4091"/>
                </a:lnTo>
                <a:lnTo>
                  <a:pt x="4762" y="4083"/>
                </a:lnTo>
                <a:lnTo>
                  <a:pt x="4752" y="4073"/>
                </a:lnTo>
                <a:lnTo>
                  <a:pt x="4741" y="4063"/>
                </a:lnTo>
                <a:lnTo>
                  <a:pt x="4731" y="4052"/>
                </a:lnTo>
                <a:lnTo>
                  <a:pt x="4720" y="4040"/>
                </a:lnTo>
                <a:lnTo>
                  <a:pt x="4711" y="4027"/>
                </a:lnTo>
                <a:lnTo>
                  <a:pt x="4702" y="4012"/>
                </a:lnTo>
                <a:lnTo>
                  <a:pt x="4694" y="3997"/>
                </a:lnTo>
                <a:lnTo>
                  <a:pt x="4687" y="3980"/>
                </a:lnTo>
                <a:lnTo>
                  <a:pt x="4681" y="3962"/>
                </a:lnTo>
                <a:lnTo>
                  <a:pt x="4677" y="3943"/>
                </a:lnTo>
                <a:lnTo>
                  <a:pt x="4664" y="3874"/>
                </a:lnTo>
                <a:lnTo>
                  <a:pt x="4655" y="3823"/>
                </a:lnTo>
                <a:lnTo>
                  <a:pt x="4647" y="3783"/>
                </a:lnTo>
                <a:lnTo>
                  <a:pt x="4490" y="3789"/>
                </a:lnTo>
                <a:lnTo>
                  <a:pt x="4329" y="3795"/>
                </a:lnTo>
                <a:lnTo>
                  <a:pt x="4144" y="3798"/>
                </a:lnTo>
                <a:lnTo>
                  <a:pt x="4050" y="3801"/>
                </a:lnTo>
                <a:lnTo>
                  <a:pt x="3959" y="3801"/>
                </a:lnTo>
                <a:lnTo>
                  <a:pt x="3873" y="3801"/>
                </a:lnTo>
                <a:lnTo>
                  <a:pt x="3796" y="3798"/>
                </a:lnTo>
                <a:lnTo>
                  <a:pt x="3731" y="3796"/>
                </a:lnTo>
                <a:lnTo>
                  <a:pt x="3703" y="3794"/>
                </a:lnTo>
                <a:lnTo>
                  <a:pt x="3679" y="3791"/>
                </a:lnTo>
                <a:lnTo>
                  <a:pt x="3660" y="3788"/>
                </a:lnTo>
                <a:lnTo>
                  <a:pt x="3646" y="3785"/>
                </a:lnTo>
                <a:lnTo>
                  <a:pt x="3636" y="3781"/>
                </a:lnTo>
                <a:lnTo>
                  <a:pt x="3634" y="3779"/>
                </a:lnTo>
                <a:lnTo>
                  <a:pt x="3632" y="3777"/>
                </a:lnTo>
                <a:lnTo>
                  <a:pt x="3631" y="3767"/>
                </a:lnTo>
                <a:lnTo>
                  <a:pt x="3631" y="3758"/>
                </a:lnTo>
                <a:lnTo>
                  <a:pt x="3634" y="3749"/>
                </a:lnTo>
                <a:lnTo>
                  <a:pt x="3638" y="3741"/>
                </a:lnTo>
                <a:lnTo>
                  <a:pt x="3643" y="3732"/>
                </a:lnTo>
                <a:lnTo>
                  <a:pt x="3648" y="3724"/>
                </a:lnTo>
                <a:lnTo>
                  <a:pt x="3662" y="3709"/>
                </a:lnTo>
                <a:lnTo>
                  <a:pt x="3675" y="3697"/>
                </a:lnTo>
                <a:lnTo>
                  <a:pt x="3687" y="3688"/>
                </a:lnTo>
                <a:lnTo>
                  <a:pt x="3700" y="3678"/>
                </a:lnTo>
                <a:lnTo>
                  <a:pt x="3814" y="3648"/>
                </a:lnTo>
                <a:lnTo>
                  <a:pt x="4071" y="3580"/>
                </a:lnTo>
                <a:lnTo>
                  <a:pt x="4212" y="3544"/>
                </a:lnTo>
                <a:lnTo>
                  <a:pt x="4340" y="3513"/>
                </a:lnTo>
                <a:lnTo>
                  <a:pt x="4395" y="3500"/>
                </a:lnTo>
                <a:lnTo>
                  <a:pt x="4439" y="3490"/>
                </a:lnTo>
                <a:lnTo>
                  <a:pt x="4473" y="3484"/>
                </a:lnTo>
                <a:lnTo>
                  <a:pt x="4485" y="3482"/>
                </a:lnTo>
                <a:lnTo>
                  <a:pt x="4493" y="3482"/>
                </a:lnTo>
                <a:lnTo>
                  <a:pt x="4523" y="3481"/>
                </a:lnTo>
                <a:lnTo>
                  <a:pt x="4557" y="3478"/>
                </a:lnTo>
                <a:lnTo>
                  <a:pt x="4632" y="3470"/>
                </a:lnTo>
                <a:lnTo>
                  <a:pt x="4695" y="3462"/>
                </a:lnTo>
                <a:lnTo>
                  <a:pt x="4721" y="3457"/>
                </a:lnTo>
                <a:lnTo>
                  <a:pt x="4862" y="3266"/>
                </a:lnTo>
                <a:lnTo>
                  <a:pt x="4671" y="3150"/>
                </a:lnTo>
                <a:lnTo>
                  <a:pt x="4667" y="3155"/>
                </a:lnTo>
                <a:lnTo>
                  <a:pt x="4655" y="3167"/>
                </a:lnTo>
                <a:lnTo>
                  <a:pt x="4638" y="3183"/>
                </a:lnTo>
                <a:lnTo>
                  <a:pt x="4627" y="3192"/>
                </a:lnTo>
                <a:lnTo>
                  <a:pt x="4616" y="3200"/>
                </a:lnTo>
                <a:lnTo>
                  <a:pt x="4604" y="3208"/>
                </a:lnTo>
                <a:lnTo>
                  <a:pt x="4592" y="3215"/>
                </a:lnTo>
                <a:lnTo>
                  <a:pt x="4580" y="3220"/>
                </a:lnTo>
                <a:lnTo>
                  <a:pt x="4567" y="3223"/>
                </a:lnTo>
                <a:lnTo>
                  <a:pt x="4556" y="3223"/>
                </a:lnTo>
                <a:lnTo>
                  <a:pt x="4550" y="3222"/>
                </a:lnTo>
                <a:lnTo>
                  <a:pt x="4544" y="3221"/>
                </a:lnTo>
                <a:lnTo>
                  <a:pt x="4539" y="3218"/>
                </a:lnTo>
                <a:lnTo>
                  <a:pt x="4533" y="3215"/>
                </a:lnTo>
                <a:lnTo>
                  <a:pt x="4528" y="3210"/>
                </a:lnTo>
                <a:lnTo>
                  <a:pt x="4523" y="3205"/>
                </a:lnTo>
                <a:lnTo>
                  <a:pt x="4519" y="3199"/>
                </a:lnTo>
                <a:lnTo>
                  <a:pt x="4515" y="3191"/>
                </a:lnTo>
                <a:lnTo>
                  <a:pt x="4508" y="3173"/>
                </a:lnTo>
                <a:lnTo>
                  <a:pt x="4502" y="3152"/>
                </a:lnTo>
                <a:lnTo>
                  <a:pt x="4498" y="3127"/>
                </a:lnTo>
                <a:lnTo>
                  <a:pt x="4495" y="3101"/>
                </a:lnTo>
                <a:lnTo>
                  <a:pt x="4492" y="3073"/>
                </a:lnTo>
                <a:lnTo>
                  <a:pt x="4491" y="3045"/>
                </a:lnTo>
                <a:lnTo>
                  <a:pt x="4490" y="3016"/>
                </a:lnTo>
                <a:lnTo>
                  <a:pt x="4490" y="2962"/>
                </a:lnTo>
                <a:lnTo>
                  <a:pt x="4491" y="2917"/>
                </a:lnTo>
                <a:lnTo>
                  <a:pt x="4493" y="2874"/>
                </a:lnTo>
                <a:lnTo>
                  <a:pt x="3135" y="2744"/>
                </a:lnTo>
                <a:lnTo>
                  <a:pt x="3127" y="2753"/>
                </a:lnTo>
                <a:lnTo>
                  <a:pt x="3104" y="2778"/>
                </a:lnTo>
                <a:lnTo>
                  <a:pt x="3070" y="2812"/>
                </a:lnTo>
                <a:lnTo>
                  <a:pt x="3049" y="2831"/>
                </a:lnTo>
                <a:lnTo>
                  <a:pt x="3026" y="2852"/>
                </a:lnTo>
                <a:lnTo>
                  <a:pt x="3002" y="2873"/>
                </a:lnTo>
                <a:lnTo>
                  <a:pt x="2977" y="2893"/>
                </a:lnTo>
                <a:lnTo>
                  <a:pt x="2951" y="2911"/>
                </a:lnTo>
                <a:lnTo>
                  <a:pt x="2925" y="2929"/>
                </a:lnTo>
                <a:lnTo>
                  <a:pt x="2897" y="2943"/>
                </a:lnTo>
                <a:lnTo>
                  <a:pt x="2885" y="2949"/>
                </a:lnTo>
                <a:lnTo>
                  <a:pt x="2871" y="2955"/>
                </a:lnTo>
                <a:lnTo>
                  <a:pt x="2858" y="2959"/>
                </a:lnTo>
                <a:lnTo>
                  <a:pt x="2846" y="2963"/>
                </a:lnTo>
                <a:lnTo>
                  <a:pt x="2833" y="2965"/>
                </a:lnTo>
                <a:lnTo>
                  <a:pt x="2821" y="2966"/>
                </a:lnTo>
                <a:lnTo>
                  <a:pt x="2809" y="2966"/>
                </a:lnTo>
                <a:lnTo>
                  <a:pt x="2799" y="2964"/>
                </a:lnTo>
                <a:lnTo>
                  <a:pt x="2790" y="2960"/>
                </a:lnTo>
                <a:lnTo>
                  <a:pt x="2783" y="2957"/>
                </a:lnTo>
                <a:lnTo>
                  <a:pt x="2776" y="2951"/>
                </a:lnTo>
                <a:lnTo>
                  <a:pt x="2771" y="2944"/>
                </a:lnTo>
                <a:lnTo>
                  <a:pt x="2767" y="2938"/>
                </a:lnTo>
                <a:lnTo>
                  <a:pt x="2764" y="2929"/>
                </a:lnTo>
                <a:lnTo>
                  <a:pt x="2761" y="2919"/>
                </a:lnTo>
                <a:lnTo>
                  <a:pt x="2759" y="2909"/>
                </a:lnTo>
                <a:lnTo>
                  <a:pt x="2758" y="2899"/>
                </a:lnTo>
                <a:lnTo>
                  <a:pt x="2758" y="2889"/>
                </a:lnTo>
                <a:lnTo>
                  <a:pt x="2759" y="2866"/>
                </a:lnTo>
                <a:lnTo>
                  <a:pt x="2763" y="2842"/>
                </a:lnTo>
                <a:lnTo>
                  <a:pt x="2768" y="2818"/>
                </a:lnTo>
                <a:lnTo>
                  <a:pt x="2774" y="2795"/>
                </a:lnTo>
                <a:lnTo>
                  <a:pt x="2781" y="2773"/>
                </a:lnTo>
                <a:lnTo>
                  <a:pt x="2787" y="2754"/>
                </a:lnTo>
                <a:lnTo>
                  <a:pt x="2798" y="2724"/>
                </a:lnTo>
                <a:lnTo>
                  <a:pt x="2803" y="2713"/>
                </a:lnTo>
                <a:lnTo>
                  <a:pt x="1339" y="2591"/>
                </a:lnTo>
                <a:lnTo>
                  <a:pt x="1306" y="2623"/>
                </a:lnTo>
                <a:lnTo>
                  <a:pt x="1269" y="2653"/>
                </a:lnTo>
                <a:lnTo>
                  <a:pt x="1225" y="2689"/>
                </a:lnTo>
                <a:lnTo>
                  <a:pt x="1202" y="2707"/>
                </a:lnTo>
                <a:lnTo>
                  <a:pt x="1178" y="2723"/>
                </a:lnTo>
                <a:lnTo>
                  <a:pt x="1154" y="2739"/>
                </a:lnTo>
                <a:lnTo>
                  <a:pt x="1131" y="2752"/>
                </a:lnTo>
                <a:lnTo>
                  <a:pt x="1110" y="2762"/>
                </a:lnTo>
                <a:lnTo>
                  <a:pt x="1099" y="2765"/>
                </a:lnTo>
                <a:lnTo>
                  <a:pt x="1089" y="2769"/>
                </a:lnTo>
                <a:lnTo>
                  <a:pt x="1080" y="2771"/>
                </a:lnTo>
                <a:lnTo>
                  <a:pt x="1071" y="2771"/>
                </a:lnTo>
                <a:lnTo>
                  <a:pt x="1063" y="2771"/>
                </a:lnTo>
                <a:lnTo>
                  <a:pt x="1056" y="2770"/>
                </a:lnTo>
                <a:lnTo>
                  <a:pt x="1049" y="2766"/>
                </a:lnTo>
                <a:lnTo>
                  <a:pt x="1043" y="2763"/>
                </a:lnTo>
                <a:lnTo>
                  <a:pt x="1038" y="2758"/>
                </a:lnTo>
                <a:lnTo>
                  <a:pt x="1033" y="2753"/>
                </a:lnTo>
                <a:lnTo>
                  <a:pt x="1029" y="2746"/>
                </a:lnTo>
                <a:lnTo>
                  <a:pt x="1024" y="2739"/>
                </a:lnTo>
                <a:lnTo>
                  <a:pt x="1017" y="2724"/>
                </a:lnTo>
                <a:lnTo>
                  <a:pt x="1011" y="2707"/>
                </a:lnTo>
                <a:lnTo>
                  <a:pt x="1008" y="2688"/>
                </a:lnTo>
                <a:lnTo>
                  <a:pt x="1006" y="2668"/>
                </a:lnTo>
                <a:lnTo>
                  <a:pt x="1003" y="2649"/>
                </a:lnTo>
                <a:lnTo>
                  <a:pt x="1003" y="2629"/>
                </a:lnTo>
                <a:lnTo>
                  <a:pt x="1003" y="2611"/>
                </a:lnTo>
                <a:lnTo>
                  <a:pt x="1005" y="2578"/>
                </a:lnTo>
                <a:lnTo>
                  <a:pt x="1006" y="2556"/>
                </a:lnTo>
                <a:lnTo>
                  <a:pt x="1007" y="2547"/>
                </a:lnTo>
                <a:lnTo>
                  <a:pt x="856" y="2530"/>
                </a:lnTo>
                <a:lnTo>
                  <a:pt x="700" y="2512"/>
                </a:lnTo>
                <a:lnTo>
                  <a:pt x="521" y="2490"/>
                </a:lnTo>
                <a:lnTo>
                  <a:pt x="341" y="2466"/>
                </a:lnTo>
                <a:lnTo>
                  <a:pt x="258" y="2455"/>
                </a:lnTo>
                <a:lnTo>
                  <a:pt x="182" y="2443"/>
                </a:lnTo>
                <a:lnTo>
                  <a:pt x="118" y="2432"/>
                </a:lnTo>
                <a:lnTo>
                  <a:pt x="66" y="2422"/>
                </a:lnTo>
                <a:lnTo>
                  <a:pt x="47" y="2417"/>
                </a:lnTo>
                <a:lnTo>
                  <a:pt x="32" y="2414"/>
                </a:lnTo>
                <a:lnTo>
                  <a:pt x="22" y="2409"/>
                </a:lnTo>
                <a:lnTo>
                  <a:pt x="20" y="2408"/>
                </a:lnTo>
                <a:lnTo>
                  <a:pt x="17" y="2406"/>
                </a:lnTo>
                <a:lnTo>
                  <a:pt x="13" y="2398"/>
                </a:lnTo>
                <a:lnTo>
                  <a:pt x="9" y="2389"/>
                </a:lnTo>
                <a:lnTo>
                  <a:pt x="6" y="2378"/>
                </a:lnTo>
                <a:lnTo>
                  <a:pt x="2" y="2366"/>
                </a:lnTo>
                <a:lnTo>
                  <a:pt x="1" y="2353"/>
                </a:lnTo>
                <a:lnTo>
                  <a:pt x="0" y="2341"/>
                </a:lnTo>
                <a:lnTo>
                  <a:pt x="0" y="2327"/>
                </a:lnTo>
                <a:lnTo>
                  <a:pt x="2" y="2314"/>
                </a:lnTo>
                <a:lnTo>
                  <a:pt x="6" y="2302"/>
                </a:lnTo>
                <a:lnTo>
                  <a:pt x="10" y="2289"/>
                </a:lnTo>
                <a:lnTo>
                  <a:pt x="16" y="2279"/>
                </a:lnTo>
                <a:lnTo>
                  <a:pt x="24" y="2269"/>
                </a:lnTo>
                <a:lnTo>
                  <a:pt x="34" y="2260"/>
                </a:lnTo>
                <a:lnTo>
                  <a:pt x="41" y="2256"/>
                </a:lnTo>
                <a:lnTo>
                  <a:pt x="47" y="2254"/>
                </a:lnTo>
                <a:lnTo>
                  <a:pt x="54" y="2250"/>
                </a:lnTo>
                <a:lnTo>
                  <a:pt x="62" y="2248"/>
                </a:lnTo>
                <a:lnTo>
                  <a:pt x="70" y="2247"/>
                </a:lnTo>
                <a:lnTo>
                  <a:pt x="79" y="2246"/>
                </a:lnTo>
                <a:close/>
              </a:path>
            </a:pathLst>
          </a:custGeom>
          <a:solidFill>
            <a:srgbClr val="D9EC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3"/>
          <p:cNvSpPr/>
          <p:nvPr/>
        </p:nvSpPr>
        <p:spPr>
          <a:xfrm>
            <a:off x="2014001" y="5992277"/>
            <a:ext cx="387798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申請流程：約三個月</a:t>
            </a:r>
            <a:endParaRPr/>
          </a:p>
        </p:txBody>
      </p:sp>
      <p:sp>
        <p:nvSpPr>
          <p:cNvPr id="564" name="Google Shape;564;p13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12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4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461839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70" name="Google Shape;570;p14"/>
          <p:cNvSpPr/>
          <p:nvPr/>
        </p:nvSpPr>
        <p:spPr>
          <a:xfrm>
            <a:off x="4626217" y="785418"/>
            <a:ext cx="31790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 大學部</a:t>
            </a:r>
            <a:endParaRPr/>
          </a:p>
        </p:txBody>
      </p:sp>
      <p:grpSp>
        <p:nvGrpSpPr>
          <p:cNvPr id="571" name="Google Shape;571;p14"/>
          <p:cNvGrpSpPr/>
          <p:nvPr/>
        </p:nvGrpSpPr>
        <p:grpSpPr>
          <a:xfrm>
            <a:off x="1590408" y="1434146"/>
            <a:ext cx="8579228" cy="4500518"/>
            <a:chOff x="474783" y="1425496"/>
            <a:chExt cx="8579228" cy="4500518"/>
          </a:xfrm>
        </p:grpSpPr>
        <p:sp>
          <p:nvSpPr>
            <p:cNvPr id="572" name="Google Shape;572;p14"/>
            <p:cNvSpPr/>
            <p:nvPr/>
          </p:nvSpPr>
          <p:spPr>
            <a:xfrm flipH="1">
              <a:off x="475340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3411414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3515388" y="3562769"/>
              <a:ext cx="2486700" cy="105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Psychology Program </a:t>
              </a:r>
              <a:endParaRPr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578757" y="3562769"/>
              <a:ext cx="2533800" cy="15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Business Administration Program</a:t>
              </a:r>
              <a:endParaRPr sz="2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576" name="Google Shape;576;p14"/>
            <p:cNvGrpSpPr/>
            <p:nvPr/>
          </p:nvGrpSpPr>
          <p:grpSpPr>
            <a:xfrm>
              <a:off x="474783" y="1425496"/>
              <a:ext cx="1639998" cy="416461"/>
              <a:chOff x="474783" y="1425496"/>
              <a:chExt cx="1639998" cy="416461"/>
            </a:xfrm>
          </p:grpSpPr>
          <p:sp>
            <p:nvSpPr>
              <p:cNvPr id="577" name="Google Shape;577;p14"/>
              <p:cNvSpPr/>
              <p:nvPr/>
            </p:nvSpPr>
            <p:spPr>
              <a:xfrm>
                <a:off x="545121" y="1425496"/>
                <a:ext cx="1569660" cy="416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工商管理學系</a:t>
                </a:r>
                <a:endParaRPr sz="1800" b="1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>
                <a:off x="474783" y="1536840"/>
                <a:ext cx="45719" cy="23446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579" name="Google Shape;579;p14"/>
            <p:cNvGrpSpPr/>
            <p:nvPr/>
          </p:nvGrpSpPr>
          <p:grpSpPr>
            <a:xfrm>
              <a:off x="3411414" y="1425496"/>
              <a:ext cx="1178334" cy="416461"/>
              <a:chOff x="3335214" y="1425496"/>
              <a:chExt cx="1178334" cy="416461"/>
            </a:xfrm>
          </p:grpSpPr>
          <p:sp>
            <p:nvSpPr>
              <p:cNvPr id="580" name="Google Shape;580;p14"/>
              <p:cNvSpPr/>
              <p:nvPr/>
            </p:nvSpPr>
            <p:spPr>
              <a:xfrm>
                <a:off x="3405552" y="1425496"/>
                <a:ext cx="1107996" cy="416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chemeClr val="accent2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心理學系</a:t>
                </a:r>
                <a:endParaRPr sz="1800" b="1">
                  <a:solidFill>
                    <a:schemeClr val="accent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>
                <a:off x="3335214" y="1536840"/>
                <a:ext cx="45719" cy="2344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2" name="Google Shape;582;p14" descr="D:\Charlie\國際處\西來大學照片\管理系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6192" y="2053170"/>
              <a:ext cx="1922627" cy="1305494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83" name="Google Shape;583;p14" descr="D:\Charlie\國際處\西來大學照片\心理系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95101" y="2053169"/>
              <a:ext cx="1958241" cy="1305494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84" name="Google Shape;584;p14"/>
            <p:cNvSpPr/>
            <p:nvPr/>
          </p:nvSpPr>
          <p:spPr>
            <a:xfrm flipH="1">
              <a:off x="6328951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rgbClr val="19436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6432925" y="3562768"/>
              <a:ext cx="2507400" cy="86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Liberal Arts  </a:t>
              </a:r>
              <a:b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</a:br>
              <a:r>
                <a:rPr lang="zh-TW" sz="16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– concentration(領域)</a:t>
              </a:r>
              <a:endParaRPr/>
            </a:p>
          </p:txBody>
        </p:sp>
        <p:grpSp>
          <p:nvGrpSpPr>
            <p:cNvPr id="586" name="Google Shape;586;p14"/>
            <p:cNvGrpSpPr/>
            <p:nvPr/>
          </p:nvGrpSpPr>
          <p:grpSpPr>
            <a:xfrm>
              <a:off x="6328951" y="1425496"/>
              <a:ext cx="1639998" cy="452432"/>
              <a:chOff x="9056076" y="1425496"/>
              <a:chExt cx="1639998" cy="452432"/>
            </a:xfrm>
          </p:grpSpPr>
          <p:sp>
            <p:nvSpPr>
              <p:cNvPr id="587" name="Google Shape;587;p14"/>
              <p:cNvSpPr/>
              <p:nvPr/>
            </p:nvSpPr>
            <p:spPr>
              <a:xfrm>
                <a:off x="9126414" y="1425496"/>
                <a:ext cx="1569660" cy="4524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rgbClr val="246498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文科通識學系</a:t>
                </a:r>
                <a:endParaRPr sz="1800" b="1">
                  <a:solidFill>
                    <a:srgbClr val="246498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>
                <a:off x="9056076" y="1536840"/>
                <a:ext cx="45719" cy="234462"/>
              </a:xfrm>
              <a:prstGeom prst="rect">
                <a:avLst/>
              </a:prstGeom>
              <a:solidFill>
                <a:srgbClr val="2464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9" name="Google Shape;589;p14" descr="D:\Charlie\國際處\西來大學照片\文學系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30081" y="2090257"/>
              <a:ext cx="1923355" cy="1282237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90" name="Google Shape;590;p14"/>
            <p:cNvSpPr/>
            <p:nvPr/>
          </p:nvSpPr>
          <p:spPr>
            <a:xfrm>
              <a:off x="6328951" y="4477168"/>
              <a:ext cx="2636700" cy="4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591" name="Google Shape;591;p14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5"/>
          <p:cNvGrpSpPr/>
          <p:nvPr/>
        </p:nvGrpSpPr>
        <p:grpSpPr>
          <a:xfrm>
            <a:off x="3931110" y="2137583"/>
            <a:ext cx="4329684" cy="1038313"/>
            <a:chOff x="3957460" y="1328691"/>
            <a:chExt cx="4329684" cy="1038313"/>
          </a:xfrm>
        </p:grpSpPr>
        <p:sp>
          <p:nvSpPr>
            <p:cNvPr id="597" name="Google Shape;597;p15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8" name="Google Shape;598;p15"/>
            <p:cNvSpPr txBox="1"/>
            <p:nvPr/>
          </p:nvSpPr>
          <p:spPr>
            <a:xfrm>
              <a:off x="3957460" y="1328691"/>
              <a:ext cx="432968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THREE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99" name="Google Shape;599;p15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600" name="Google Shape;600;p15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601" name="Google Shape;601;p15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3" name="Google Shape;603;p15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05" name="Google Shape;605;p15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6"/>
          <p:cNvSpPr/>
          <p:nvPr/>
        </p:nvSpPr>
        <p:spPr>
          <a:xfrm>
            <a:off x="8068303" y="1638300"/>
            <a:ext cx="3646854" cy="3886200"/>
          </a:xfrm>
          <a:prstGeom prst="rect">
            <a:avLst/>
          </a:prstGeom>
          <a:solidFill>
            <a:schemeClr val="lt1">
              <a:alpha val="16862"/>
            </a:schemeClr>
          </a:solidFill>
          <a:ln w="952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1" name="Google Shape;611;p16"/>
          <p:cNvSpPr/>
          <p:nvPr/>
        </p:nvSpPr>
        <p:spPr>
          <a:xfrm>
            <a:off x="469900" y="1638300"/>
            <a:ext cx="3646854" cy="3886200"/>
          </a:xfrm>
          <a:prstGeom prst="rect">
            <a:avLst/>
          </a:prstGeom>
          <a:solidFill>
            <a:schemeClr val="lt1">
              <a:alpha val="16862"/>
            </a:schemeClr>
          </a:solidFill>
          <a:ln w="952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2" name="Google Shape;612;p16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THREE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613" name="Google Shape;613;p16"/>
          <p:cNvPicPr preferRelativeResize="0"/>
          <p:nvPr/>
        </p:nvPicPr>
        <p:blipFill rotWithShape="1">
          <a:blip r:embed="rId3">
            <a:alphaModFix/>
          </a:blip>
          <a:srcRect l="18160" r="18159" b="3859"/>
          <a:stretch/>
        </p:blipFill>
        <p:spPr>
          <a:xfrm>
            <a:off x="4722446" y="2195146"/>
            <a:ext cx="2747108" cy="2747108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14" name="Google Shape;614;p16"/>
          <p:cNvSpPr/>
          <p:nvPr/>
        </p:nvSpPr>
        <p:spPr>
          <a:xfrm>
            <a:off x="660401" y="1892300"/>
            <a:ext cx="3279734" cy="1473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15" name="Google Shape;615;p16"/>
          <p:cNvGrpSpPr/>
          <p:nvPr/>
        </p:nvGrpSpPr>
        <p:grpSpPr>
          <a:xfrm>
            <a:off x="656522" y="2531279"/>
            <a:ext cx="3283612" cy="2736709"/>
            <a:chOff x="656523" y="628791"/>
            <a:chExt cx="3283612" cy="2736709"/>
          </a:xfrm>
        </p:grpSpPr>
        <p:sp>
          <p:nvSpPr>
            <p:cNvPr id="616" name="Google Shape;616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7" name="Google Shape;617;p16"/>
            <p:cNvSpPr txBox="1"/>
            <p:nvPr/>
          </p:nvSpPr>
          <p:spPr>
            <a:xfrm>
              <a:off x="656523" y="628791"/>
              <a:ext cx="3060699" cy="5724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將會每學期審視通識及各院課程課架，並公告於本處網站，以利學生對接西來課程。</a:t>
              </a: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618" name="Google Shape;618;p16"/>
          <p:cNvGrpSpPr/>
          <p:nvPr/>
        </p:nvGrpSpPr>
        <p:grpSpPr>
          <a:xfrm>
            <a:off x="689855" y="1892300"/>
            <a:ext cx="10841744" cy="3021863"/>
            <a:chOff x="-6901609" y="1892300"/>
            <a:chExt cx="10841744" cy="3021863"/>
          </a:xfrm>
        </p:grpSpPr>
        <p:sp>
          <p:nvSpPr>
            <p:cNvPr id="619" name="Google Shape;619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0" name="Google Shape;620;p16"/>
            <p:cNvSpPr txBox="1"/>
            <p:nvPr/>
          </p:nvSpPr>
          <p:spPr>
            <a:xfrm>
              <a:off x="-6888649" y="4365102"/>
              <a:ext cx="3060699" cy="549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在佛光大學修畢的這些通識課程將可攜至西來大學抵免。</a:t>
              </a:r>
              <a:endParaRPr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621" name="Google Shape;621;p16"/>
            <p:cNvSpPr/>
            <p:nvPr/>
          </p:nvSpPr>
          <p:spPr>
            <a:xfrm>
              <a:off x="-6901609" y="3875155"/>
              <a:ext cx="2646878" cy="412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在佛光大學修畢對接表學分</a:t>
              </a:r>
              <a:endParaRPr sz="1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622" name="Google Shape;622;p16"/>
          <p:cNvGrpSpPr/>
          <p:nvPr/>
        </p:nvGrpSpPr>
        <p:grpSpPr>
          <a:xfrm>
            <a:off x="8251864" y="3794788"/>
            <a:ext cx="3279734" cy="1473200"/>
            <a:chOff x="660401" y="1892300"/>
            <a:chExt cx="3279734" cy="1473200"/>
          </a:xfrm>
        </p:grpSpPr>
        <p:sp>
          <p:nvSpPr>
            <p:cNvPr id="623" name="Google Shape;623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rgbClr val="246498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4" name="Google Shape;624;p16"/>
            <p:cNvSpPr txBox="1"/>
            <p:nvPr/>
          </p:nvSpPr>
          <p:spPr>
            <a:xfrm>
              <a:off x="769918" y="2512088"/>
              <a:ext cx="3060699" cy="30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西來大學畢業須滿120學分。</a:t>
              </a: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625" name="Google Shape;625;p16"/>
            <p:cNvSpPr/>
            <p:nvPr/>
          </p:nvSpPr>
          <p:spPr>
            <a:xfrm>
              <a:off x="769919" y="1987969"/>
              <a:ext cx="2852063" cy="412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佛光大學與西來大學畢業條件</a:t>
              </a:r>
              <a:endParaRPr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cxnSp>
        <p:nvCxnSpPr>
          <p:cNvPr id="626" name="Google Shape;626;p16"/>
          <p:cNvCxnSpPr>
            <a:stCxn id="614" idx="3"/>
            <a:endCxn id="613" idx="2"/>
          </p:cNvCxnSpPr>
          <p:nvPr/>
        </p:nvCxnSpPr>
        <p:spPr>
          <a:xfrm>
            <a:off x="3940135" y="2628900"/>
            <a:ext cx="782400" cy="9399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accent1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7" name="Google Shape;627;p16"/>
          <p:cNvCxnSpPr>
            <a:stCxn id="616" idx="3"/>
            <a:endCxn id="613" idx="2"/>
          </p:cNvCxnSpPr>
          <p:nvPr/>
        </p:nvCxnSpPr>
        <p:spPr>
          <a:xfrm rot="10800000" flipH="1">
            <a:off x="3940134" y="3568688"/>
            <a:ext cx="782400" cy="962700"/>
          </a:xfrm>
          <a:prstGeom prst="bentConnector3">
            <a:avLst>
              <a:gd name="adj1" fmla="val 49994"/>
            </a:avLst>
          </a:prstGeom>
          <a:noFill/>
          <a:ln w="12700" cap="flat" cmpd="sng">
            <a:solidFill>
              <a:schemeClr val="accent2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8" name="Google Shape;628;p16"/>
          <p:cNvCxnSpPr>
            <a:stCxn id="619" idx="1"/>
            <a:endCxn id="613" idx="6"/>
          </p:cNvCxnSpPr>
          <p:nvPr/>
        </p:nvCxnSpPr>
        <p:spPr>
          <a:xfrm flipH="1">
            <a:off x="7469465" y="2628900"/>
            <a:ext cx="782400" cy="9399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accent3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9" name="Google Shape;629;p16"/>
          <p:cNvCxnSpPr>
            <a:stCxn id="623" idx="1"/>
            <a:endCxn id="613" idx="6"/>
          </p:cNvCxnSpPr>
          <p:nvPr/>
        </p:nvCxnSpPr>
        <p:spPr>
          <a:xfrm rot="10800000">
            <a:off x="7469464" y="3568688"/>
            <a:ext cx="782400" cy="962700"/>
          </a:xfrm>
          <a:prstGeom prst="bentConnector3">
            <a:avLst>
              <a:gd name="adj1" fmla="val 49994"/>
            </a:avLst>
          </a:prstGeom>
          <a:noFill/>
          <a:ln w="12700" cap="flat" cmpd="sng">
            <a:solidFill>
              <a:srgbClr val="246498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630" name="Google Shape;630;p16"/>
          <p:cNvSpPr/>
          <p:nvPr/>
        </p:nvSpPr>
        <p:spPr>
          <a:xfrm>
            <a:off x="660400" y="1962456"/>
            <a:ext cx="2441694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通識課程對接學分抵免表</a:t>
            </a:r>
            <a:endParaRPr sz="16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1" name="Google Shape;631;p16"/>
          <p:cNvSpPr/>
          <p:nvPr/>
        </p:nvSpPr>
        <p:spPr>
          <a:xfrm>
            <a:off x="8447410" y="1906605"/>
            <a:ext cx="1826141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佛光大學畢業條件</a:t>
            </a:r>
            <a:endParaRPr sz="1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2" name="Google Shape;632;p16"/>
          <p:cNvSpPr txBox="1"/>
          <p:nvPr/>
        </p:nvSpPr>
        <p:spPr>
          <a:xfrm>
            <a:off x="8343711" y="2257285"/>
            <a:ext cx="32796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icrosoft YaHei"/>
              <a:buChar char="-"/>
            </a:pPr>
            <a:r>
              <a:rPr lang="zh-TW"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佛光大學畢業須滿128學分。</a:t>
            </a:r>
            <a:endParaRPr sz="1200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 完成通識課程、院跨領域特色學程、(系)核心學程、 (系)專業學程(I) or</a:t>
            </a:r>
            <a:r>
              <a:rPr lang="zh-TW" sz="12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sz="1200" b="1" dirty="0">
                <a:solidFill>
                  <a:srgbClr val="FFFF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(系)專業學程(II) 。交換期間所修課程可申請國際學程。</a:t>
            </a:r>
            <a:endParaRPr sz="1200" b="1" dirty="0">
              <a:solidFill>
                <a:srgbClr val="FFFF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3" name="Google Shape;633;p16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17"/>
          <p:cNvGrpSpPr/>
          <p:nvPr/>
        </p:nvGrpSpPr>
        <p:grpSpPr>
          <a:xfrm>
            <a:off x="3853755" y="2137583"/>
            <a:ext cx="4484394" cy="1038313"/>
            <a:chOff x="3880105" y="1328691"/>
            <a:chExt cx="4484394" cy="1038313"/>
          </a:xfrm>
        </p:grpSpPr>
        <p:sp>
          <p:nvSpPr>
            <p:cNvPr id="639" name="Google Shape;639;p17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0" name="Google Shape;640;p17"/>
            <p:cNvSpPr txBox="1"/>
            <p:nvPr/>
          </p:nvSpPr>
          <p:spPr>
            <a:xfrm>
              <a:off x="3880105" y="1328691"/>
              <a:ext cx="448439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FOUR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1" name="Google Shape;641;p17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642" name="Google Shape;642;p17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643" name="Google Shape;643;p1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4" name="Google Shape;644;p17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5" name="Google Shape;645;p17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6" name="Google Shape;646;p17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7" name="Google Shape;647;p17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16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8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FOUR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4" name="Google Shape;654;p18"/>
          <p:cNvSpPr txBox="1"/>
          <p:nvPr/>
        </p:nvSpPr>
        <p:spPr>
          <a:xfrm>
            <a:off x="6661763" y="3390348"/>
            <a:ext cx="4804553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國際學生每學期需修滿12學分。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每學期補助12學分費7,260美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金，共補助四個學期。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四學期共補助29,040美元，換算台幣約90萬元。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5" name="Google Shape;655;p18"/>
          <p:cNvSpPr/>
          <p:nvPr/>
        </p:nvSpPr>
        <p:spPr>
          <a:xfrm>
            <a:off x="5015502" y="598829"/>
            <a:ext cx="2619976" cy="812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佛光山補助</a:t>
            </a:r>
            <a:endParaRPr sz="36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6" name="Google Shape;656;p18"/>
          <p:cNvSpPr/>
          <p:nvPr/>
        </p:nvSpPr>
        <p:spPr>
          <a:xfrm>
            <a:off x="6763570" y="5814847"/>
            <a:ext cx="46009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2025-2026 西</a:t>
            </a:r>
            <a:r>
              <a:rPr lang="zh-TW" sz="24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來每學分/605美金</a:t>
            </a:r>
            <a:endParaRPr sz="24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學分費每年調漲3%。</a:t>
            </a:r>
            <a:endParaRPr sz="14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7" name="Google Shape;657;p18"/>
          <p:cNvSpPr txBox="1"/>
          <p:nvPr/>
        </p:nvSpPr>
        <p:spPr>
          <a:xfrm>
            <a:off x="187565" y="3666387"/>
            <a:ext cx="6145823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zh-TW" sz="3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佛光大學籍費用（私立收費）</a:t>
            </a:r>
            <a:endParaRPr sz="3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8" name="Google Shape;658;p18"/>
          <p:cNvSpPr txBox="1"/>
          <p:nvPr/>
        </p:nvSpPr>
        <p:spPr>
          <a:xfrm>
            <a:off x="46892" y="4372058"/>
            <a:ext cx="6145823" cy="529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zh-TW" sz="6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+</a:t>
            </a:r>
            <a:endParaRPr dirty="0"/>
          </a:p>
        </p:txBody>
      </p:sp>
      <p:sp>
        <p:nvSpPr>
          <p:cNvPr id="660" name="Google Shape;660;p18"/>
          <p:cNvSpPr txBox="1"/>
          <p:nvPr/>
        </p:nvSpPr>
        <p:spPr>
          <a:xfrm>
            <a:off x="187565" y="5077729"/>
            <a:ext cx="6145823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zh-TW" sz="3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西來大學自費項目</a:t>
            </a:r>
            <a:endParaRPr sz="3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61" name="Google Shape;661;p18"/>
          <p:cNvSpPr/>
          <p:nvPr/>
        </p:nvSpPr>
        <p:spPr>
          <a:xfrm>
            <a:off x="4721718" y="1584326"/>
            <a:ext cx="342582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7200" b="1" dirty="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48學分</a:t>
            </a:r>
            <a:endParaRPr sz="1400" b="1" dirty="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2" name="Google Shape;662;p18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17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9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FOUR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669" name="Google Shape;669;p19"/>
          <p:cNvGraphicFramePr/>
          <p:nvPr>
            <p:extLst>
              <p:ext uri="{D42A27DB-BD31-4B8C-83A1-F6EECF244321}">
                <p14:modId xmlns:p14="http://schemas.microsoft.com/office/powerpoint/2010/main" val="2064605687"/>
              </p:ext>
            </p:extLst>
          </p:nvPr>
        </p:nvGraphicFramePr>
        <p:xfrm>
          <a:off x="1689759" y="915709"/>
          <a:ext cx="7702625" cy="5542430"/>
        </p:xfrm>
        <a:graphic>
          <a:graphicData uri="http://schemas.openxmlformats.org/drawingml/2006/table">
            <a:tbl>
              <a:tblPr firstRow="1" bandRow="1">
                <a:noFill/>
                <a:tableStyleId>{1C1E16EC-C1CB-4119-B4A6-533DE1B5E890}</a:tableStyleId>
              </a:tblPr>
              <a:tblGrid>
                <a:gridCol w="289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項目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一學期費用(美金)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西來大學學分費</a:t>
                      </a:r>
                      <a:endParaRPr sz="1800" b="1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sng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$7260 </a:t>
                      </a: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(佛光山系統大學全額補助)</a:t>
                      </a:r>
                      <a:endParaRPr sz="1800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西來大學申請費</a:t>
                      </a:r>
                      <a:endParaRPr sz="1800" b="1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$50</a:t>
                      </a:r>
                      <a:endParaRPr sz="1800" strike="noStrike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西來大學雜費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$634 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西來大學學生會費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$25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西來大學學生證費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$25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西來大學保險費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1,028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 (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學生醫療保險費)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2500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/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每人 (</a:t>
                      </a:r>
                      <a:r>
                        <a:rPr lang="zh-TW" sz="1800" strike="no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三人房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)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西來大學住宿申請費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西來大學住宿保證金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$200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</a:t>
                      </a:r>
                      <a:r>
                        <a:rPr lang="zh-CN" altLang="en-US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清潔費</a:t>
                      </a:r>
                      <a:endParaRPr lang="zh-TW" altLang="en-US" sz="1800" b="1" dirty="0" smtClean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zh-CN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50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96583349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西來大學書籍+文具費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$545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美國生活雜支費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8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,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000 (外食、旅遊、交通、購物等等)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西來大學就學花費總計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1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3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,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107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(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約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新台幣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41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萬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9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)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50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實際費用依西來大學公告以及個人花費為主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70" name="Google Shape;670;p19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18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7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3321437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</a:pP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佛光西來雙學位公佈欄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770" name="Google Shape;770;p37"/>
          <p:cNvSpPr/>
          <p:nvPr/>
        </p:nvSpPr>
        <p:spPr>
          <a:xfrm>
            <a:off x="6820511" y="1421056"/>
            <a:ext cx="4803897" cy="4803897"/>
          </a:xfrm>
          <a:custGeom>
            <a:avLst/>
            <a:gdLst/>
            <a:ahLst/>
            <a:cxnLst/>
            <a:rect l="l" t="t" r="r" b="b"/>
            <a:pathLst>
              <a:path w="3896" h="3896" extrusionOk="0">
                <a:moveTo>
                  <a:pt x="464" y="598"/>
                </a:moveTo>
                <a:cubicBezTo>
                  <a:pt x="464" y="3299"/>
                  <a:pt x="464" y="3299"/>
                  <a:pt x="464" y="3299"/>
                </a:cubicBezTo>
                <a:cubicBezTo>
                  <a:pt x="464" y="3366"/>
                  <a:pt x="519" y="3420"/>
                  <a:pt x="586" y="3420"/>
                </a:cubicBezTo>
                <a:cubicBezTo>
                  <a:pt x="3309" y="3420"/>
                  <a:pt x="3309" y="3420"/>
                  <a:pt x="3309" y="3420"/>
                </a:cubicBezTo>
                <a:cubicBezTo>
                  <a:pt x="3377" y="3420"/>
                  <a:pt x="3431" y="3366"/>
                  <a:pt x="3431" y="3299"/>
                </a:cubicBezTo>
                <a:cubicBezTo>
                  <a:pt x="3431" y="598"/>
                  <a:pt x="3431" y="598"/>
                  <a:pt x="3431" y="598"/>
                </a:cubicBezTo>
                <a:cubicBezTo>
                  <a:pt x="3431" y="530"/>
                  <a:pt x="3377" y="476"/>
                  <a:pt x="3309" y="476"/>
                </a:cubicBezTo>
                <a:cubicBezTo>
                  <a:pt x="586" y="476"/>
                  <a:pt x="586" y="476"/>
                  <a:pt x="586" y="476"/>
                </a:cubicBezTo>
                <a:cubicBezTo>
                  <a:pt x="519" y="476"/>
                  <a:pt x="464" y="530"/>
                  <a:pt x="464" y="598"/>
                </a:cubicBezTo>
                <a:close/>
                <a:moveTo>
                  <a:pt x="3774" y="0"/>
                </a:moveTo>
                <a:cubicBezTo>
                  <a:pt x="3043" y="0"/>
                  <a:pt x="3043" y="0"/>
                  <a:pt x="3043" y="0"/>
                </a:cubicBezTo>
                <a:cubicBezTo>
                  <a:pt x="2976" y="0"/>
                  <a:pt x="2922" y="54"/>
                  <a:pt x="2922" y="122"/>
                </a:cubicBezTo>
                <a:cubicBezTo>
                  <a:pt x="2922" y="189"/>
                  <a:pt x="2976" y="232"/>
                  <a:pt x="3043" y="232"/>
                </a:cubicBezTo>
                <a:cubicBezTo>
                  <a:pt x="3663" y="232"/>
                  <a:pt x="3663" y="232"/>
                  <a:pt x="3663" y="232"/>
                </a:cubicBezTo>
                <a:cubicBezTo>
                  <a:pt x="3663" y="852"/>
                  <a:pt x="3663" y="852"/>
                  <a:pt x="3663" y="852"/>
                </a:cubicBezTo>
                <a:cubicBezTo>
                  <a:pt x="3663" y="919"/>
                  <a:pt x="3707" y="974"/>
                  <a:pt x="3774" y="974"/>
                </a:cubicBezTo>
                <a:cubicBezTo>
                  <a:pt x="3841" y="974"/>
                  <a:pt x="3896" y="919"/>
                  <a:pt x="3896" y="852"/>
                </a:cubicBezTo>
                <a:cubicBezTo>
                  <a:pt x="3896" y="122"/>
                  <a:pt x="3896" y="122"/>
                  <a:pt x="3896" y="122"/>
                </a:cubicBezTo>
                <a:cubicBezTo>
                  <a:pt x="3896" y="54"/>
                  <a:pt x="3841" y="0"/>
                  <a:pt x="3774" y="0"/>
                </a:cubicBezTo>
                <a:close/>
                <a:moveTo>
                  <a:pt x="3774" y="2922"/>
                </a:moveTo>
                <a:cubicBezTo>
                  <a:pt x="3707" y="2922"/>
                  <a:pt x="3663" y="2977"/>
                  <a:pt x="3663" y="3044"/>
                </a:cubicBezTo>
                <a:cubicBezTo>
                  <a:pt x="3663" y="3664"/>
                  <a:pt x="3663" y="3664"/>
                  <a:pt x="3663" y="3664"/>
                </a:cubicBezTo>
                <a:cubicBezTo>
                  <a:pt x="3043" y="3664"/>
                  <a:pt x="3043" y="3664"/>
                  <a:pt x="3043" y="3664"/>
                </a:cubicBezTo>
                <a:cubicBezTo>
                  <a:pt x="2976" y="3664"/>
                  <a:pt x="2922" y="3707"/>
                  <a:pt x="2922" y="3774"/>
                </a:cubicBezTo>
                <a:cubicBezTo>
                  <a:pt x="2922" y="3841"/>
                  <a:pt x="2976" y="3896"/>
                  <a:pt x="3043" y="3896"/>
                </a:cubicBezTo>
                <a:cubicBezTo>
                  <a:pt x="3774" y="3896"/>
                  <a:pt x="3774" y="3896"/>
                  <a:pt x="3774" y="3896"/>
                </a:cubicBezTo>
                <a:cubicBezTo>
                  <a:pt x="3841" y="3896"/>
                  <a:pt x="3896" y="3841"/>
                  <a:pt x="3896" y="3774"/>
                </a:cubicBezTo>
                <a:cubicBezTo>
                  <a:pt x="3896" y="3044"/>
                  <a:pt x="3896" y="3044"/>
                  <a:pt x="3896" y="3044"/>
                </a:cubicBezTo>
                <a:cubicBezTo>
                  <a:pt x="3896" y="2977"/>
                  <a:pt x="3841" y="2922"/>
                  <a:pt x="3774" y="2922"/>
                </a:cubicBezTo>
                <a:close/>
                <a:moveTo>
                  <a:pt x="121" y="974"/>
                </a:moveTo>
                <a:cubicBezTo>
                  <a:pt x="188" y="974"/>
                  <a:pt x="232" y="919"/>
                  <a:pt x="232" y="852"/>
                </a:cubicBezTo>
                <a:cubicBezTo>
                  <a:pt x="232" y="232"/>
                  <a:pt x="232" y="232"/>
                  <a:pt x="232" y="232"/>
                </a:cubicBezTo>
                <a:cubicBezTo>
                  <a:pt x="852" y="232"/>
                  <a:pt x="852" y="232"/>
                  <a:pt x="852" y="232"/>
                </a:cubicBezTo>
                <a:cubicBezTo>
                  <a:pt x="919" y="232"/>
                  <a:pt x="974" y="189"/>
                  <a:pt x="974" y="122"/>
                </a:cubicBezTo>
                <a:cubicBezTo>
                  <a:pt x="974" y="54"/>
                  <a:pt x="919" y="0"/>
                  <a:pt x="852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54" y="0"/>
                  <a:pt x="0" y="54"/>
                  <a:pt x="0" y="122"/>
                </a:cubicBezTo>
                <a:cubicBezTo>
                  <a:pt x="0" y="852"/>
                  <a:pt x="0" y="852"/>
                  <a:pt x="0" y="852"/>
                </a:cubicBezTo>
                <a:cubicBezTo>
                  <a:pt x="0" y="919"/>
                  <a:pt x="54" y="974"/>
                  <a:pt x="121" y="974"/>
                </a:cubicBezTo>
                <a:close/>
                <a:moveTo>
                  <a:pt x="852" y="3664"/>
                </a:moveTo>
                <a:cubicBezTo>
                  <a:pt x="232" y="3664"/>
                  <a:pt x="232" y="3664"/>
                  <a:pt x="232" y="3664"/>
                </a:cubicBezTo>
                <a:cubicBezTo>
                  <a:pt x="232" y="3044"/>
                  <a:pt x="232" y="3044"/>
                  <a:pt x="232" y="3044"/>
                </a:cubicBezTo>
                <a:cubicBezTo>
                  <a:pt x="232" y="2977"/>
                  <a:pt x="188" y="2922"/>
                  <a:pt x="121" y="2922"/>
                </a:cubicBezTo>
                <a:cubicBezTo>
                  <a:pt x="54" y="2922"/>
                  <a:pt x="0" y="2977"/>
                  <a:pt x="0" y="3044"/>
                </a:cubicBezTo>
                <a:cubicBezTo>
                  <a:pt x="0" y="3774"/>
                  <a:pt x="0" y="3774"/>
                  <a:pt x="0" y="3774"/>
                </a:cubicBezTo>
                <a:cubicBezTo>
                  <a:pt x="0" y="3841"/>
                  <a:pt x="54" y="3896"/>
                  <a:pt x="121" y="3896"/>
                </a:cubicBezTo>
                <a:cubicBezTo>
                  <a:pt x="852" y="3896"/>
                  <a:pt x="852" y="3896"/>
                  <a:pt x="852" y="3896"/>
                </a:cubicBezTo>
                <a:cubicBezTo>
                  <a:pt x="919" y="3896"/>
                  <a:pt x="974" y="3841"/>
                  <a:pt x="974" y="3774"/>
                </a:cubicBezTo>
                <a:cubicBezTo>
                  <a:pt x="974" y="3707"/>
                  <a:pt x="919" y="3664"/>
                  <a:pt x="852" y="3664"/>
                </a:cubicBezTo>
                <a:close/>
              </a:path>
            </a:pathLst>
          </a:custGeom>
          <a:solidFill>
            <a:schemeClr val="accent3"/>
          </a:solidFill>
          <a:ln w="12700" cap="flat" cmpd="sng">
            <a:solidFill>
              <a:srgbClr val="5293A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7"/>
          <p:cNvSpPr txBox="1"/>
          <p:nvPr/>
        </p:nvSpPr>
        <p:spPr>
          <a:xfrm>
            <a:off x="1597305" y="2777924"/>
            <a:ext cx="449097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9600" b="1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 &amp; A</a:t>
            </a:r>
            <a:endParaRPr sz="9600" b="1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2" name="Google Shape;772;p37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73" name="Google Shape;773;p37" title="220830.jpg"/>
          <p:cNvPicPr preferRelativeResize="0"/>
          <p:nvPr/>
        </p:nvPicPr>
        <p:blipFill rotWithShape="1">
          <a:blip r:embed="rId3">
            <a:alphaModFix/>
          </a:blip>
          <a:srcRect l="13360" t="13300" r="13147" b="13212"/>
          <a:stretch/>
        </p:blipFill>
        <p:spPr>
          <a:xfrm>
            <a:off x="8116625" y="2777913"/>
            <a:ext cx="2064525" cy="206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F17700"/>
      </a:accent1>
      <a:accent2>
        <a:srgbClr val="DC2144"/>
      </a:accent2>
      <a:accent3>
        <a:srgbClr val="71CAE0"/>
      </a:accent3>
      <a:accent4>
        <a:srgbClr val="112D43"/>
      </a:accent4>
      <a:accent5>
        <a:srgbClr val="050F25"/>
      </a:accent5>
      <a:accent6>
        <a:srgbClr val="162D4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2639</TotalTime>
  <Words>1712</Words>
  <Application>Microsoft Office PowerPoint</Application>
  <PresentationFormat>寬螢幕</PresentationFormat>
  <Paragraphs>210</Paragraphs>
  <Slides>19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5" baseType="lpstr">
      <vt:lpstr>Microsoft YaHei</vt:lpstr>
      <vt:lpstr>Arial</vt:lpstr>
      <vt:lpstr>Century Gothic</vt:lpstr>
      <vt:lpstr>Calibri</vt:lpstr>
      <vt:lpstr>Quattrocento Sans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刘瑶</dc:creator>
  <cp:lastModifiedBy>fgu</cp:lastModifiedBy>
  <cp:revision>11</cp:revision>
  <dcterms:created xsi:type="dcterms:W3CDTF">2015-09-05T08:54:39Z</dcterms:created>
  <dcterms:modified xsi:type="dcterms:W3CDTF">2026-03-04T00:47:45Z</dcterms:modified>
</cp:coreProperties>
</file>